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Garet" charset="1" panose="00000000000000000000"/>
      <p:regular r:id="rId16"/>
    </p:embeddedFont>
    <p:embeddedFont>
      <p:font typeface="Garet Bold" charset="1" panose="00000000000000000000"/>
      <p:regular r:id="rId17"/>
    </p:embeddedFont>
    <p:embeddedFont>
      <p:font typeface="Raleway Bold" charset="1" panose="00000000000000000000"/>
      <p:regular r:id="rId18"/>
    </p:embeddedFont>
    <p:embeddedFont>
      <p:font typeface="Raleway Heavy" charset="1" panose="00000000000000000000"/>
      <p:regular r:id="rId19"/>
    </p:embeddedFont>
    <p:embeddedFont>
      <p:font typeface="Raleway Semi-Bold" charset="1" panose="00000000000000000000"/>
      <p:regular r:id="rId20"/>
    </p:embeddedFont>
    <p:embeddedFont>
      <p:font typeface="Montserrat" charset="1" panose="00000500000000000000"/>
      <p:regular r:id="rId21"/>
    </p:embeddedFont>
    <p:embeddedFont>
      <p:font typeface="Open Sans" charset="1" panose="020B0606030504020204"/>
      <p:regular r:id="rId22"/>
    </p:embeddedFont>
    <p:embeddedFont>
      <p:font typeface="Raleway" charset="1" panose="000000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1.png" Type="http://schemas.openxmlformats.org/officeDocument/2006/relationships/image"/><Relationship Id="rId9" Target="../media/image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79705" y="333297"/>
            <a:ext cx="17451709" cy="9620406"/>
            <a:chOff x="0" y="0"/>
            <a:chExt cx="23268945" cy="1282720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3268945" cy="12827209"/>
              <a:chOff x="0" y="0"/>
              <a:chExt cx="6619526" cy="364907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619526" cy="3649071"/>
              </a:xfrm>
              <a:custGeom>
                <a:avLst/>
                <a:gdLst/>
                <a:ahLst/>
                <a:cxnLst/>
                <a:rect r="r" b="b" t="t" l="l"/>
                <a:pathLst>
                  <a:path h="3649071" w="6619526">
                    <a:moveTo>
                      <a:pt x="0" y="0"/>
                    </a:moveTo>
                    <a:lnTo>
                      <a:pt x="6619526" y="0"/>
                    </a:lnTo>
                    <a:lnTo>
                      <a:pt x="6619526" y="3649071"/>
                    </a:lnTo>
                    <a:lnTo>
                      <a:pt x="0" y="364907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508484"/>
                </a:solidFill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28575"/>
                <a:ext cx="6619526" cy="3677646"/>
              </a:xfrm>
              <a:prstGeom prst="rect">
                <a:avLst/>
              </a:prstGeom>
            </p:spPr>
            <p:txBody>
              <a:bodyPr anchor="ctr" rtlCol="false" tIns="48876" lIns="48876" bIns="48876" rIns="48876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293149" y="293179"/>
              <a:ext cx="22662658" cy="12194998"/>
              <a:chOff x="0" y="0"/>
              <a:chExt cx="6447050" cy="3469221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6447050" cy="3469221"/>
              </a:xfrm>
              <a:custGeom>
                <a:avLst/>
                <a:gdLst/>
                <a:ahLst/>
                <a:cxnLst/>
                <a:rect r="r" b="b" t="t" l="l"/>
                <a:pathLst>
                  <a:path h="3469221" w="6447050">
                    <a:moveTo>
                      <a:pt x="0" y="0"/>
                    </a:moveTo>
                    <a:lnTo>
                      <a:pt x="6447050" y="0"/>
                    </a:lnTo>
                    <a:lnTo>
                      <a:pt x="6447050" y="3469221"/>
                    </a:lnTo>
                    <a:lnTo>
                      <a:pt x="0" y="346922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7CBBBB"/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28575"/>
                <a:ext cx="6447050" cy="3497796"/>
              </a:xfrm>
              <a:prstGeom prst="rect">
                <a:avLst/>
              </a:prstGeom>
            </p:spPr>
            <p:txBody>
              <a:bodyPr anchor="ctr" rtlCol="false" tIns="48876" lIns="48876" bIns="48876" rIns="48876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675815" y="689359"/>
              <a:ext cx="21959466" cy="11434829"/>
              <a:chOff x="0" y="0"/>
              <a:chExt cx="6247007" cy="3252969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247007" cy="3252968"/>
              </a:xfrm>
              <a:custGeom>
                <a:avLst/>
                <a:gdLst/>
                <a:ahLst/>
                <a:cxnLst/>
                <a:rect r="r" b="b" t="t" l="l"/>
                <a:pathLst>
                  <a:path h="3252968" w="6247007">
                    <a:moveTo>
                      <a:pt x="0" y="0"/>
                    </a:moveTo>
                    <a:lnTo>
                      <a:pt x="6247007" y="0"/>
                    </a:lnTo>
                    <a:lnTo>
                      <a:pt x="6247007" y="3252968"/>
                    </a:lnTo>
                    <a:lnTo>
                      <a:pt x="0" y="325296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B5EFE3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6247007" cy="3281544"/>
              </a:xfrm>
              <a:prstGeom prst="rect">
                <a:avLst/>
              </a:prstGeom>
            </p:spPr>
            <p:txBody>
              <a:bodyPr anchor="ctr" rtlCol="false" tIns="48876" lIns="48876" bIns="48876" rIns="48876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-10800000">
              <a:off x="18828976" y="8387239"/>
              <a:ext cx="4439970" cy="4439970"/>
            </a:xfrm>
            <a:custGeom>
              <a:avLst/>
              <a:gdLst/>
              <a:ahLst/>
              <a:cxnLst/>
              <a:rect r="r" b="b" t="t" l="l"/>
              <a:pathLst>
                <a:path h="4439970" w="4439970">
                  <a:moveTo>
                    <a:pt x="0" y="0"/>
                  </a:moveTo>
                  <a:lnTo>
                    <a:pt x="4439969" y="0"/>
                  </a:lnTo>
                  <a:lnTo>
                    <a:pt x="4439969" y="4439970"/>
                  </a:lnTo>
                  <a:lnTo>
                    <a:pt x="0" y="4439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439970" cy="4439970"/>
            </a:xfrm>
            <a:custGeom>
              <a:avLst/>
              <a:gdLst/>
              <a:ahLst/>
              <a:cxnLst/>
              <a:rect r="r" b="b" t="t" l="l"/>
              <a:pathLst>
                <a:path h="4439970" w="4439970">
                  <a:moveTo>
                    <a:pt x="0" y="0"/>
                  </a:moveTo>
                  <a:lnTo>
                    <a:pt x="4439970" y="0"/>
                  </a:lnTo>
                  <a:lnTo>
                    <a:pt x="4439970" y="4439970"/>
                  </a:lnTo>
                  <a:lnTo>
                    <a:pt x="0" y="4439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4876856" y="1028700"/>
            <a:ext cx="2202241" cy="2828369"/>
          </a:xfrm>
          <a:custGeom>
            <a:avLst/>
            <a:gdLst/>
            <a:ahLst/>
            <a:cxnLst/>
            <a:rect r="r" b="b" t="t" l="l"/>
            <a:pathLst>
              <a:path h="2828369" w="2202241">
                <a:moveTo>
                  <a:pt x="0" y="0"/>
                </a:moveTo>
                <a:lnTo>
                  <a:pt x="2202242" y="0"/>
                </a:lnTo>
                <a:lnTo>
                  <a:pt x="2202242" y="2828369"/>
                </a:lnTo>
                <a:lnTo>
                  <a:pt x="0" y="28283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09225" y="1028700"/>
            <a:ext cx="2325037" cy="3088126"/>
          </a:xfrm>
          <a:custGeom>
            <a:avLst/>
            <a:gdLst/>
            <a:ahLst/>
            <a:cxnLst/>
            <a:rect r="r" b="b" t="t" l="l"/>
            <a:pathLst>
              <a:path h="3088126" w="2325037">
                <a:moveTo>
                  <a:pt x="0" y="0"/>
                </a:moveTo>
                <a:lnTo>
                  <a:pt x="2325038" y="0"/>
                </a:lnTo>
                <a:lnTo>
                  <a:pt x="2325038" y="3088126"/>
                </a:lnTo>
                <a:lnTo>
                  <a:pt x="0" y="30881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696213" y="1793806"/>
            <a:ext cx="10818694" cy="448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25"/>
              </a:lnSpc>
            </a:pPr>
            <a:r>
              <a:rPr lang="en-US" sz="2589">
                <a:solidFill>
                  <a:srgbClr val="27403B"/>
                </a:solidFill>
                <a:latin typeface="Garet"/>
                <a:ea typeface="Garet"/>
                <a:cs typeface="Garet"/>
                <a:sym typeface="Garet"/>
              </a:rPr>
              <a:t>División Académica De Ciencias Económico Administrativas </a:t>
            </a:r>
          </a:p>
        </p:txBody>
      </p:sp>
      <p:sp>
        <p:nvSpPr>
          <p:cNvPr name="TextBox 17" id="17"/>
          <p:cNvSpPr txBox="true"/>
          <p:nvPr/>
        </p:nvSpPr>
        <p:spPr>
          <a:xfrm rot="-17737">
            <a:off x="11943619" y="9002796"/>
            <a:ext cx="2622496" cy="248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039"/>
              </a:lnSpc>
              <a:spcBef>
                <a:spcPct val="0"/>
              </a:spcBef>
            </a:pPr>
            <a:r>
              <a:rPr lang="en-US" b="true" sz="1457" spc="91">
                <a:solidFill>
                  <a:srgbClr val="27403B"/>
                </a:solidFill>
                <a:latin typeface="Garet Bold"/>
                <a:ea typeface="Garet Bold"/>
                <a:cs typeface="Garet Bold"/>
                <a:sym typeface="Garet Bold"/>
              </a:rPr>
              <a:t>mayo 2025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273573" y="1107847"/>
            <a:ext cx="13663973" cy="571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9"/>
              </a:lnSpc>
            </a:pPr>
            <a:r>
              <a:rPr lang="en-US" b="true" sz="3442" spc="172">
                <a:solidFill>
                  <a:srgbClr val="27403B"/>
                </a:solidFill>
                <a:latin typeface="Raleway Bold"/>
                <a:ea typeface="Raleway Bold"/>
                <a:cs typeface="Raleway Bold"/>
                <a:sym typeface="Raleway Bold"/>
              </a:rPr>
              <a:t>UNIVERSIDAD JUÁREZ AUTÓNOMA DE TABASCO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748046" y="2749273"/>
            <a:ext cx="10818694" cy="6392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25"/>
              </a:lnSpc>
            </a:pPr>
            <a:r>
              <a:rPr lang="en-US" sz="2589" spc="243">
                <a:solidFill>
                  <a:srgbClr val="27403B"/>
                </a:solidFill>
                <a:latin typeface="Garet"/>
                <a:ea typeface="Garet"/>
                <a:cs typeface="Garet"/>
                <a:sym typeface="Garet"/>
              </a:rPr>
              <a:t>Catedrático:</a:t>
            </a:r>
          </a:p>
          <a:p>
            <a:pPr algn="ctr">
              <a:lnSpc>
                <a:spcPts val="3625"/>
              </a:lnSpc>
            </a:pPr>
            <a:r>
              <a:rPr lang="en-US" sz="2589" spc="243">
                <a:solidFill>
                  <a:srgbClr val="27403B"/>
                </a:solidFill>
                <a:latin typeface="Garet"/>
                <a:ea typeface="Garet"/>
                <a:cs typeface="Garet"/>
                <a:sym typeface="Garet"/>
              </a:rPr>
              <a:t>William Valdemar López</a:t>
            </a:r>
          </a:p>
          <a:p>
            <a:pPr algn="ctr">
              <a:lnSpc>
                <a:spcPts val="3625"/>
              </a:lnSpc>
            </a:pPr>
          </a:p>
          <a:p>
            <a:pPr algn="ctr">
              <a:lnSpc>
                <a:spcPts val="3625"/>
              </a:lnSpc>
            </a:pPr>
            <a:r>
              <a:rPr lang="en-US" sz="2589" spc="243">
                <a:solidFill>
                  <a:srgbClr val="27403B"/>
                </a:solidFill>
                <a:latin typeface="Garet"/>
                <a:ea typeface="Garet"/>
                <a:cs typeface="Garet"/>
                <a:sym typeface="Garet"/>
              </a:rPr>
              <a:t>Integrantes:</a:t>
            </a:r>
          </a:p>
          <a:p>
            <a:pPr algn="ctr">
              <a:lnSpc>
                <a:spcPts val="3625"/>
              </a:lnSpc>
            </a:pPr>
            <a:r>
              <a:rPr lang="en-US" sz="2589" spc="243">
                <a:solidFill>
                  <a:srgbClr val="27403B"/>
                </a:solidFill>
                <a:latin typeface="Garet"/>
                <a:ea typeface="Garet"/>
                <a:cs typeface="Garet"/>
                <a:sym typeface="Garet"/>
              </a:rPr>
              <a:t>Yazmin del Carmen Benito de los Santos</a:t>
            </a:r>
          </a:p>
          <a:p>
            <a:pPr algn="ctr">
              <a:lnSpc>
                <a:spcPts val="3625"/>
              </a:lnSpc>
            </a:pPr>
            <a:r>
              <a:rPr lang="en-US" sz="2589" spc="243">
                <a:solidFill>
                  <a:srgbClr val="27403B"/>
                </a:solidFill>
                <a:latin typeface="Garet"/>
                <a:ea typeface="Garet"/>
                <a:cs typeface="Garet"/>
                <a:sym typeface="Garet"/>
              </a:rPr>
              <a:t>Jeren Celeste Ramírez Castillo </a:t>
            </a:r>
          </a:p>
          <a:p>
            <a:pPr algn="ctr">
              <a:lnSpc>
                <a:spcPts val="3625"/>
              </a:lnSpc>
            </a:pPr>
            <a:r>
              <a:rPr lang="en-US" sz="2589" spc="243">
                <a:solidFill>
                  <a:srgbClr val="27403B"/>
                </a:solidFill>
                <a:latin typeface="Garet"/>
                <a:ea typeface="Garet"/>
                <a:cs typeface="Garet"/>
                <a:sym typeface="Garet"/>
              </a:rPr>
              <a:t>Jose Miguel García Estrada </a:t>
            </a:r>
          </a:p>
          <a:p>
            <a:pPr algn="ctr">
              <a:lnSpc>
                <a:spcPts val="3625"/>
              </a:lnSpc>
            </a:pPr>
            <a:r>
              <a:rPr lang="en-US" sz="2589" spc="243">
                <a:solidFill>
                  <a:srgbClr val="27403B"/>
                </a:solidFill>
                <a:latin typeface="Garet"/>
                <a:ea typeface="Garet"/>
                <a:cs typeface="Garet"/>
                <a:sym typeface="Garet"/>
              </a:rPr>
              <a:t>Luz Clarita Falcón De La Cruz </a:t>
            </a:r>
          </a:p>
          <a:p>
            <a:pPr algn="ctr">
              <a:lnSpc>
                <a:spcPts val="3625"/>
              </a:lnSpc>
            </a:pPr>
            <a:r>
              <a:rPr lang="en-US" sz="2589" spc="243">
                <a:solidFill>
                  <a:srgbClr val="27403B"/>
                </a:solidFill>
                <a:latin typeface="Garet"/>
                <a:ea typeface="Garet"/>
                <a:cs typeface="Garet"/>
                <a:sym typeface="Garet"/>
              </a:rPr>
              <a:t>Elda Zaret Suárez Herrera</a:t>
            </a:r>
          </a:p>
          <a:p>
            <a:pPr algn="ctr">
              <a:lnSpc>
                <a:spcPts val="3625"/>
              </a:lnSpc>
            </a:pPr>
          </a:p>
          <a:p>
            <a:pPr algn="ctr">
              <a:lnSpc>
                <a:spcPts val="3625"/>
              </a:lnSpc>
            </a:pPr>
            <a:r>
              <a:rPr lang="en-US" sz="2589" spc="243">
                <a:solidFill>
                  <a:srgbClr val="27403B"/>
                </a:solidFill>
                <a:latin typeface="Garet"/>
                <a:ea typeface="Garet"/>
                <a:cs typeface="Garet"/>
                <a:sym typeface="Garet"/>
              </a:rPr>
              <a:t>Materia:</a:t>
            </a:r>
          </a:p>
          <a:p>
            <a:pPr algn="ctr">
              <a:lnSpc>
                <a:spcPts val="3625"/>
              </a:lnSpc>
            </a:pPr>
            <a:r>
              <a:rPr lang="en-US" sz="2589" spc="243">
                <a:solidFill>
                  <a:srgbClr val="27403B"/>
                </a:solidFill>
                <a:latin typeface="Garet"/>
                <a:ea typeface="Garet"/>
                <a:cs typeface="Garet"/>
                <a:sym typeface="Garet"/>
              </a:rPr>
              <a:t>Evaluación del Capital Humano </a:t>
            </a:r>
          </a:p>
          <a:p>
            <a:pPr algn="ctr">
              <a:lnSpc>
                <a:spcPts val="3625"/>
              </a:lnSpc>
            </a:pPr>
            <a:r>
              <a:rPr lang="en-US" sz="2589">
                <a:solidFill>
                  <a:srgbClr val="27403B"/>
                </a:solidFill>
                <a:latin typeface="Garet"/>
                <a:ea typeface="Garet"/>
                <a:cs typeface="Garet"/>
                <a:sym typeface="Garet"/>
              </a:rPr>
              <a:t>Tema :</a:t>
            </a:r>
          </a:p>
          <a:p>
            <a:pPr algn="ctr">
              <a:lnSpc>
                <a:spcPts val="3625"/>
              </a:lnSpc>
            </a:pPr>
            <a:r>
              <a:rPr lang="en-US" sz="2589">
                <a:solidFill>
                  <a:srgbClr val="27403B"/>
                </a:solidFill>
                <a:latin typeface="Garet"/>
                <a:ea typeface="Garet"/>
                <a:cs typeface="Garet"/>
                <a:sym typeface="Garet"/>
              </a:rPr>
              <a:t>Proyecto Final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79705" y="333297"/>
            <a:ext cx="17451709" cy="9620406"/>
            <a:chOff x="0" y="0"/>
            <a:chExt cx="23268945" cy="1282720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3268945" cy="12827209"/>
              <a:chOff x="0" y="0"/>
              <a:chExt cx="6619526" cy="364907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619526" cy="3649071"/>
              </a:xfrm>
              <a:custGeom>
                <a:avLst/>
                <a:gdLst/>
                <a:ahLst/>
                <a:cxnLst/>
                <a:rect r="r" b="b" t="t" l="l"/>
                <a:pathLst>
                  <a:path h="3649071" w="6619526">
                    <a:moveTo>
                      <a:pt x="0" y="0"/>
                    </a:moveTo>
                    <a:lnTo>
                      <a:pt x="6619526" y="0"/>
                    </a:lnTo>
                    <a:lnTo>
                      <a:pt x="6619526" y="3649071"/>
                    </a:lnTo>
                    <a:lnTo>
                      <a:pt x="0" y="364907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508484"/>
                </a:solidFill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28575"/>
                <a:ext cx="6619526" cy="3677646"/>
              </a:xfrm>
              <a:prstGeom prst="rect">
                <a:avLst/>
              </a:prstGeom>
            </p:spPr>
            <p:txBody>
              <a:bodyPr anchor="ctr" rtlCol="false" tIns="48876" lIns="48876" bIns="48876" rIns="48876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293149" y="293179"/>
              <a:ext cx="22662658" cy="12194998"/>
              <a:chOff x="0" y="0"/>
              <a:chExt cx="6447050" cy="3469221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6447050" cy="3469221"/>
              </a:xfrm>
              <a:custGeom>
                <a:avLst/>
                <a:gdLst/>
                <a:ahLst/>
                <a:cxnLst/>
                <a:rect r="r" b="b" t="t" l="l"/>
                <a:pathLst>
                  <a:path h="3469221" w="6447050">
                    <a:moveTo>
                      <a:pt x="0" y="0"/>
                    </a:moveTo>
                    <a:lnTo>
                      <a:pt x="6447050" y="0"/>
                    </a:lnTo>
                    <a:lnTo>
                      <a:pt x="6447050" y="3469221"/>
                    </a:lnTo>
                    <a:lnTo>
                      <a:pt x="0" y="346922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7CBBBB"/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28575"/>
                <a:ext cx="6447050" cy="3497796"/>
              </a:xfrm>
              <a:prstGeom prst="rect">
                <a:avLst/>
              </a:prstGeom>
            </p:spPr>
            <p:txBody>
              <a:bodyPr anchor="ctr" rtlCol="false" tIns="48876" lIns="48876" bIns="48876" rIns="48876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675815" y="689359"/>
              <a:ext cx="21959466" cy="11434829"/>
              <a:chOff x="0" y="0"/>
              <a:chExt cx="6247007" cy="3252969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247007" cy="3252968"/>
              </a:xfrm>
              <a:custGeom>
                <a:avLst/>
                <a:gdLst/>
                <a:ahLst/>
                <a:cxnLst/>
                <a:rect r="r" b="b" t="t" l="l"/>
                <a:pathLst>
                  <a:path h="3252968" w="6247007">
                    <a:moveTo>
                      <a:pt x="0" y="0"/>
                    </a:moveTo>
                    <a:lnTo>
                      <a:pt x="6247007" y="0"/>
                    </a:lnTo>
                    <a:lnTo>
                      <a:pt x="6247007" y="3252968"/>
                    </a:lnTo>
                    <a:lnTo>
                      <a:pt x="0" y="325296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B5EFE3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6247007" cy="3281544"/>
              </a:xfrm>
              <a:prstGeom prst="rect">
                <a:avLst/>
              </a:prstGeom>
            </p:spPr>
            <p:txBody>
              <a:bodyPr anchor="ctr" rtlCol="false" tIns="48876" lIns="48876" bIns="48876" rIns="48876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-10800000">
              <a:off x="18828976" y="8387239"/>
              <a:ext cx="4439970" cy="4439970"/>
            </a:xfrm>
            <a:custGeom>
              <a:avLst/>
              <a:gdLst/>
              <a:ahLst/>
              <a:cxnLst/>
              <a:rect r="r" b="b" t="t" l="l"/>
              <a:pathLst>
                <a:path h="4439970" w="4439970">
                  <a:moveTo>
                    <a:pt x="0" y="0"/>
                  </a:moveTo>
                  <a:lnTo>
                    <a:pt x="4439969" y="0"/>
                  </a:lnTo>
                  <a:lnTo>
                    <a:pt x="4439969" y="4439970"/>
                  </a:lnTo>
                  <a:lnTo>
                    <a:pt x="0" y="4439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439970" cy="4439970"/>
            </a:xfrm>
            <a:custGeom>
              <a:avLst/>
              <a:gdLst/>
              <a:ahLst/>
              <a:cxnLst/>
              <a:rect r="r" b="b" t="t" l="l"/>
              <a:pathLst>
                <a:path h="4439970" w="4439970">
                  <a:moveTo>
                    <a:pt x="0" y="0"/>
                  </a:moveTo>
                  <a:lnTo>
                    <a:pt x="4439970" y="0"/>
                  </a:lnTo>
                  <a:lnTo>
                    <a:pt x="4439970" y="4439970"/>
                  </a:lnTo>
                  <a:lnTo>
                    <a:pt x="0" y="4439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2312014" y="4499190"/>
            <a:ext cx="13663973" cy="2232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818"/>
              </a:lnSpc>
            </a:pPr>
            <a:r>
              <a:rPr lang="en-US" b="true" sz="13601" spc="680">
                <a:solidFill>
                  <a:srgbClr val="27403B"/>
                </a:solidFill>
                <a:latin typeface="Raleway Heavy"/>
                <a:ea typeface="Raleway Heavy"/>
                <a:cs typeface="Raleway Heavy"/>
                <a:sym typeface="Raleway Heavy"/>
              </a:rPr>
              <a:t>GRACIAS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312014" y="3294756"/>
            <a:ext cx="13663973" cy="1556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99"/>
              </a:lnSpc>
            </a:pPr>
            <a:r>
              <a:rPr lang="en-US" sz="9541" spc="477">
                <a:solidFill>
                  <a:srgbClr val="27403B"/>
                </a:solidFill>
                <a:latin typeface="Raleway"/>
                <a:ea typeface="Raleway"/>
                <a:cs typeface="Raleway"/>
                <a:sym typeface="Raleway"/>
              </a:rPr>
              <a:t>MUCHAS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379705" y="333297"/>
            <a:ext cx="17451709" cy="9620406"/>
            <a:chOff x="0" y="0"/>
            <a:chExt cx="23268945" cy="1282720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3268945" cy="12827209"/>
              <a:chOff x="0" y="0"/>
              <a:chExt cx="6619526" cy="364907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619526" cy="3649071"/>
              </a:xfrm>
              <a:custGeom>
                <a:avLst/>
                <a:gdLst/>
                <a:ahLst/>
                <a:cxnLst/>
                <a:rect r="r" b="b" t="t" l="l"/>
                <a:pathLst>
                  <a:path h="3649071" w="6619526">
                    <a:moveTo>
                      <a:pt x="0" y="0"/>
                    </a:moveTo>
                    <a:lnTo>
                      <a:pt x="6619526" y="0"/>
                    </a:lnTo>
                    <a:lnTo>
                      <a:pt x="6619526" y="3649071"/>
                    </a:lnTo>
                    <a:lnTo>
                      <a:pt x="0" y="364907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508484"/>
                </a:solidFill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28575"/>
                <a:ext cx="6619526" cy="3677646"/>
              </a:xfrm>
              <a:prstGeom prst="rect">
                <a:avLst/>
              </a:prstGeom>
            </p:spPr>
            <p:txBody>
              <a:bodyPr anchor="ctr" rtlCol="false" tIns="48876" lIns="48876" bIns="48876" rIns="48876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293149" y="293179"/>
              <a:ext cx="22662658" cy="12194998"/>
              <a:chOff x="0" y="0"/>
              <a:chExt cx="6447050" cy="3469221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6447050" cy="3469221"/>
              </a:xfrm>
              <a:custGeom>
                <a:avLst/>
                <a:gdLst/>
                <a:ahLst/>
                <a:cxnLst/>
                <a:rect r="r" b="b" t="t" l="l"/>
                <a:pathLst>
                  <a:path h="3469221" w="6447050">
                    <a:moveTo>
                      <a:pt x="0" y="0"/>
                    </a:moveTo>
                    <a:lnTo>
                      <a:pt x="6447050" y="0"/>
                    </a:lnTo>
                    <a:lnTo>
                      <a:pt x="6447050" y="3469221"/>
                    </a:lnTo>
                    <a:lnTo>
                      <a:pt x="0" y="346922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7CBBBB"/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28575"/>
                <a:ext cx="6447050" cy="3497796"/>
              </a:xfrm>
              <a:prstGeom prst="rect">
                <a:avLst/>
              </a:prstGeom>
            </p:spPr>
            <p:txBody>
              <a:bodyPr anchor="ctr" rtlCol="false" tIns="48876" lIns="48876" bIns="48876" rIns="48876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675815" y="689359"/>
              <a:ext cx="21959466" cy="11434829"/>
              <a:chOff x="0" y="0"/>
              <a:chExt cx="6247007" cy="3252969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247007" cy="3252968"/>
              </a:xfrm>
              <a:custGeom>
                <a:avLst/>
                <a:gdLst/>
                <a:ahLst/>
                <a:cxnLst/>
                <a:rect r="r" b="b" t="t" l="l"/>
                <a:pathLst>
                  <a:path h="3252968" w="6247007">
                    <a:moveTo>
                      <a:pt x="0" y="0"/>
                    </a:moveTo>
                    <a:lnTo>
                      <a:pt x="6247007" y="0"/>
                    </a:lnTo>
                    <a:lnTo>
                      <a:pt x="6247007" y="3252968"/>
                    </a:lnTo>
                    <a:lnTo>
                      <a:pt x="0" y="325296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B5EFE3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6247007" cy="3281544"/>
              </a:xfrm>
              <a:prstGeom prst="rect">
                <a:avLst/>
              </a:prstGeom>
            </p:spPr>
            <p:txBody>
              <a:bodyPr anchor="ctr" rtlCol="false" tIns="48876" lIns="48876" bIns="48876" rIns="48876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0" y="0"/>
              <a:ext cx="4114800" cy="12827209"/>
              <a:chOff x="0" y="0"/>
              <a:chExt cx="812800" cy="253377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2533770"/>
              </a:xfrm>
              <a:custGeom>
                <a:avLst/>
                <a:gdLst/>
                <a:ahLst/>
                <a:cxnLst/>
                <a:rect r="r" b="b" t="t" l="l"/>
                <a:pathLst>
                  <a:path h="253377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533770"/>
                    </a:lnTo>
                    <a:lnTo>
                      <a:pt x="0" y="2533770"/>
                    </a:lnTo>
                    <a:close/>
                  </a:path>
                </a:pathLst>
              </a:custGeom>
              <a:solidFill>
                <a:srgbClr val="508484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28575"/>
                <a:ext cx="812800" cy="256234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260545" y="317890"/>
              <a:ext cx="4114800" cy="12139068"/>
              <a:chOff x="0" y="0"/>
              <a:chExt cx="812800" cy="239784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2397841"/>
              </a:xfrm>
              <a:custGeom>
                <a:avLst/>
                <a:gdLst/>
                <a:ahLst/>
                <a:cxnLst/>
                <a:rect r="r" b="b" t="t" l="l"/>
                <a:pathLst>
                  <a:path h="2397841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397841"/>
                    </a:lnTo>
                    <a:lnTo>
                      <a:pt x="0" y="2397841"/>
                    </a:lnTo>
                    <a:close/>
                  </a:path>
                </a:pathLst>
              </a:custGeom>
              <a:solidFill>
                <a:srgbClr val="7CBBBB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28575"/>
                <a:ext cx="812800" cy="242641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607108" y="689043"/>
              <a:ext cx="4172145" cy="11422256"/>
              <a:chOff x="0" y="0"/>
              <a:chExt cx="824127" cy="2256248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24127" cy="2256248"/>
              </a:xfrm>
              <a:custGeom>
                <a:avLst/>
                <a:gdLst/>
                <a:ahLst/>
                <a:cxnLst/>
                <a:rect r="r" b="b" t="t" l="l"/>
                <a:pathLst>
                  <a:path h="2256248" w="824127">
                    <a:moveTo>
                      <a:pt x="0" y="0"/>
                    </a:moveTo>
                    <a:lnTo>
                      <a:pt x="824127" y="0"/>
                    </a:lnTo>
                    <a:lnTo>
                      <a:pt x="824127" y="2256248"/>
                    </a:lnTo>
                    <a:lnTo>
                      <a:pt x="0" y="2256248"/>
                    </a:lnTo>
                    <a:close/>
                  </a:path>
                </a:pathLst>
              </a:custGeom>
              <a:solidFill>
                <a:srgbClr val="B5EFE3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28575"/>
                <a:ext cx="824127" cy="228482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</p:grpSp>
      <p:sp>
        <p:nvSpPr>
          <p:cNvPr name="Freeform 21" id="21"/>
          <p:cNvSpPr/>
          <p:nvPr/>
        </p:nvSpPr>
        <p:spPr>
          <a:xfrm flipH="false" flipV="false" rot="0">
            <a:off x="11981985" y="3164507"/>
            <a:ext cx="5277315" cy="3957986"/>
          </a:xfrm>
          <a:custGeom>
            <a:avLst/>
            <a:gdLst/>
            <a:ahLst/>
            <a:cxnLst/>
            <a:rect r="r" b="b" t="t" l="l"/>
            <a:pathLst>
              <a:path h="3957986" w="5277315">
                <a:moveTo>
                  <a:pt x="0" y="0"/>
                </a:moveTo>
                <a:lnTo>
                  <a:pt x="5277315" y="0"/>
                </a:lnTo>
                <a:lnTo>
                  <a:pt x="5277315" y="3957986"/>
                </a:lnTo>
                <a:lnTo>
                  <a:pt x="0" y="39579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684975" y="4936107"/>
            <a:ext cx="622312" cy="847206"/>
          </a:xfrm>
          <a:custGeom>
            <a:avLst/>
            <a:gdLst/>
            <a:ahLst/>
            <a:cxnLst/>
            <a:rect r="r" b="b" t="t" l="l"/>
            <a:pathLst>
              <a:path h="847206" w="622312">
                <a:moveTo>
                  <a:pt x="0" y="0"/>
                </a:moveTo>
                <a:lnTo>
                  <a:pt x="622311" y="0"/>
                </a:lnTo>
                <a:lnTo>
                  <a:pt x="622311" y="847206"/>
                </a:lnTo>
                <a:lnTo>
                  <a:pt x="0" y="8472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028700" y="3948319"/>
            <a:ext cx="10732542" cy="2698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13"/>
              </a:lnSpc>
            </a:pPr>
            <a:r>
              <a:rPr lang="en-US" sz="3709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Nombre de la empresa: Panadería El Trigal</a:t>
            </a:r>
          </a:p>
          <a:p>
            <a:pPr algn="ctr">
              <a:lnSpc>
                <a:spcPts val="4635"/>
              </a:lnSpc>
            </a:pPr>
          </a:p>
          <a:p>
            <a:pPr algn="ctr">
              <a:lnSpc>
                <a:spcPts val="4019"/>
              </a:lnSpc>
            </a:pPr>
            <a:r>
              <a:rPr lang="en-US" sz="2609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 Ubicación: Centro de Villahermosa, Tabasco</a:t>
            </a:r>
          </a:p>
          <a:p>
            <a:pPr algn="ctr">
              <a:lnSpc>
                <a:spcPts val="3557"/>
              </a:lnSpc>
            </a:pPr>
            <a:r>
              <a:rPr lang="en-US" b="true" sz="230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Empleados:</a:t>
            </a:r>
            <a:r>
              <a:rPr lang="en-US" sz="230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5 (2 panaderos, 1 vendedor, 1 repartidor, 1 encargada administrativa)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79705" y="333297"/>
            <a:ext cx="17451709" cy="9620406"/>
            <a:chOff x="0" y="0"/>
            <a:chExt cx="23268945" cy="1282720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3268945" cy="12827209"/>
              <a:chOff x="0" y="0"/>
              <a:chExt cx="6619526" cy="364907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619526" cy="3649071"/>
              </a:xfrm>
              <a:custGeom>
                <a:avLst/>
                <a:gdLst/>
                <a:ahLst/>
                <a:cxnLst/>
                <a:rect r="r" b="b" t="t" l="l"/>
                <a:pathLst>
                  <a:path h="3649071" w="6619526">
                    <a:moveTo>
                      <a:pt x="0" y="0"/>
                    </a:moveTo>
                    <a:lnTo>
                      <a:pt x="6619526" y="0"/>
                    </a:lnTo>
                    <a:lnTo>
                      <a:pt x="6619526" y="3649071"/>
                    </a:lnTo>
                    <a:lnTo>
                      <a:pt x="0" y="364907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508484"/>
                </a:solidFill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28575"/>
                <a:ext cx="6619526" cy="3677646"/>
              </a:xfrm>
              <a:prstGeom prst="rect">
                <a:avLst/>
              </a:prstGeom>
            </p:spPr>
            <p:txBody>
              <a:bodyPr anchor="ctr" rtlCol="false" tIns="48876" lIns="48876" bIns="48876" rIns="48876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293149" y="293179"/>
              <a:ext cx="22662658" cy="12194998"/>
              <a:chOff x="0" y="0"/>
              <a:chExt cx="6447050" cy="3469221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6447050" cy="3469221"/>
              </a:xfrm>
              <a:custGeom>
                <a:avLst/>
                <a:gdLst/>
                <a:ahLst/>
                <a:cxnLst/>
                <a:rect r="r" b="b" t="t" l="l"/>
                <a:pathLst>
                  <a:path h="3469221" w="6447050">
                    <a:moveTo>
                      <a:pt x="0" y="0"/>
                    </a:moveTo>
                    <a:lnTo>
                      <a:pt x="6447050" y="0"/>
                    </a:lnTo>
                    <a:lnTo>
                      <a:pt x="6447050" y="3469221"/>
                    </a:lnTo>
                    <a:lnTo>
                      <a:pt x="0" y="346922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7CBBBB"/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28575"/>
                <a:ext cx="6447050" cy="3497796"/>
              </a:xfrm>
              <a:prstGeom prst="rect">
                <a:avLst/>
              </a:prstGeom>
            </p:spPr>
            <p:txBody>
              <a:bodyPr anchor="ctr" rtlCol="false" tIns="48876" lIns="48876" bIns="48876" rIns="48876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675815" y="689359"/>
              <a:ext cx="21959466" cy="11434829"/>
              <a:chOff x="0" y="0"/>
              <a:chExt cx="6247007" cy="3252969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247007" cy="3252968"/>
              </a:xfrm>
              <a:custGeom>
                <a:avLst/>
                <a:gdLst/>
                <a:ahLst/>
                <a:cxnLst/>
                <a:rect r="r" b="b" t="t" l="l"/>
                <a:pathLst>
                  <a:path h="3252968" w="6247007">
                    <a:moveTo>
                      <a:pt x="0" y="0"/>
                    </a:moveTo>
                    <a:lnTo>
                      <a:pt x="6247007" y="0"/>
                    </a:lnTo>
                    <a:lnTo>
                      <a:pt x="6247007" y="3252968"/>
                    </a:lnTo>
                    <a:lnTo>
                      <a:pt x="0" y="325296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B5EFE3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6247007" cy="3281544"/>
              </a:xfrm>
              <a:prstGeom prst="rect">
                <a:avLst/>
              </a:prstGeom>
            </p:spPr>
            <p:txBody>
              <a:bodyPr anchor="ctr" rtlCol="false" tIns="48876" lIns="48876" bIns="48876" rIns="48876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-10800000">
              <a:off x="18828976" y="8387239"/>
              <a:ext cx="4439970" cy="4439970"/>
            </a:xfrm>
            <a:custGeom>
              <a:avLst/>
              <a:gdLst/>
              <a:ahLst/>
              <a:cxnLst/>
              <a:rect r="r" b="b" t="t" l="l"/>
              <a:pathLst>
                <a:path h="4439970" w="4439970">
                  <a:moveTo>
                    <a:pt x="0" y="0"/>
                  </a:moveTo>
                  <a:lnTo>
                    <a:pt x="4439969" y="0"/>
                  </a:lnTo>
                  <a:lnTo>
                    <a:pt x="4439969" y="4439970"/>
                  </a:lnTo>
                  <a:lnTo>
                    <a:pt x="0" y="4439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439970" cy="4439970"/>
            </a:xfrm>
            <a:custGeom>
              <a:avLst/>
              <a:gdLst/>
              <a:ahLst/>
              <a:cxnLst/>
              <a:rect r="r" b="b" t="t" l="l"/>
              <a:pathLst>
                <a:path h="4439970" w="4439970">
                  <a:moveTo>
                    <a:pt x="0" y="0"/>
                  </a:moveTo>
                  <a:lnTo>
                    <a:pt x="4439970" y="0"/>
                  </a:lnTo>
                  <a:lnTo>
                    <a:pt x="4439970" y="4439970"/>
                  </a:lnTo>
                  <a:lnTo>
                    <a:pt x="0" y="4439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578386" y="2705295"/>
            <a:ext cx="15131228" cy="1054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37"/>
              </a:lnSpc>
            </a:pPr>
            <a:r>
              <a:rPr lang="en-US" b="true" sz="7137" spc="2298">
                <a:solidFill>
                  <a:srgbClr val="27403B"/>
                </a:solidFill>
                <a:latin typeface="Raleway Heavy"/>
                <a:ea typeface="Raleway Heavy"/>
                <a:cs typeface="Raleway Heavy"/>
                <a:sym typeface="Raleway Heavy"/>
              </a:rPr>
              <a:t>INTRODUCCIÓN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836260" y="1371937"/>
            <a:ext cx="8615481" cy="481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76"/>
              </a:lnSpc>
            </a:pPr>
            <a:r>
              <a:rPr lang="en-US" b="true" sz="3224" spc="70">
                <a:solidFill>
                  <a:srgbClr val="000000"/>
                </a:solidFill>
                <a:latin typeface="Raleway Semi-Bold"/>
                <a:ea typeface="Raleway Semi-Bold"/>
                <a:cs typeface="Raleway Semi-Bold"/>
                <a:sym typeface="Raleway Semi-Bold"/>
              </a:rPr>
              <a:t>Sobre el Proyecto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585111" y="4483709"/>
            <a:ext cx="13117778" cy="3492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7"/>
              </a:lnSpc>
            </a:pPr>
            <a:r>
              <a:rPr lang="en-US" sz="243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La presente propuesta de auditoría de Recursos Humanos para Panadería El Trigal tiene como objetivo analizar los procesos actuales del área y proponer mejoras que contribuyan al fortalecimiento organizacional. Se realizará un diagnóstico de las prácticas vigentes, se identificarán áreas de mejora y se presentarán soluciones concretas. Estas se integrarán en un plan de implementación con acciones específicas y tiempos definidos. Finalmente, se evaluará el impacto de las medidas aplicadas para asegurar su efectividad y sostenibilidad a largo plazo.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9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79705" y="333297"/>
            <a:ext cx="17451709" cy="9620406"/>
            <a:chOff x="0" y="0"/>
            <a:chExt cx="23268945" cy="1282720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3268945" cy="12827209"/>
              <a:chOff x="0" y="0"/>
              <a:chExt cx="6619526" cy="364907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619526" cy="3649071"/>
              </a:xfrm>
              <a:custGeom>
                <a:avLst/>
                <a:gdLst/>
                <a:ahLst/>
                <a:cxnLst/>
                <a:rect r="r" b="b" t="t" l="l"/>
                <a:pathLst>
                  <a:path h="3649071" w="6619526">
                    <a:moveTo>
                      <a:pt x="0" y="0"/>
                    </a:moveTo>
                    <a:lnTo>
                      <a:pt x="6619526" y="0"/>
                    </a:lnTo>
                    <a:lnTo>
                      <a:pt x="6619526" y="3649071"/>
                    </a:lnTo>
                    <a:lnTo>
                      <a:pt x="0" y="364907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508484"/>
                </a:solidFill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28575"/>
                <a:ext cx="6619526" cy="3677646"/>
              </a:xfrm>
              <a:prstGeom prst="rect">
                <a:avLst/>
              </a:prstGeom>
            </p:spPr>
            <p:txBody>
              <a:bodyPr anchor="ctr" rtlCol="false" tIns="48876" lIns="48876" bIns="48876" rIns="48876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293149" y="293179"/>
              <a:ext cx="22662658" cy="12194998"/>
              <a:chOff x="0" y="0"/>
              <a:chExt cx="6447050" cy="3469221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6447050" cy="3469221"/>
              </a:xfrm>
              <a:custGeom>
                <a:avLst/>
                <a:gdLst/>
                <a:ahLst/>
                <a:cxnLst/>
                <a:rect r="r" b="b" t="t" l="l"/>
                <a:pathLst>
                  <a:path h="3469221" w="6447050">
                    <a:moveTo>
                      <a:pt x="0" y="0"/>
                    </a:moveTo>
                    <a:lnTo>
                      <a:pt x="6447050" y="0"/>
                    </a:lnTo>
                    <a:lnTo>
                      <a:pt x="6447050" y="3469221"/>
                    </a:lnTo>
                    <a:lnTo>
                      <a:pt x="0" y="346922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7CBBBB"/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28575"/>
                <a:ext cx="6447050" cy="3497796"/>
              </a:xfrm>
              <a:prstGeom prst="rect">
                <a:avLst/>
              </a:prstGeom>
            </p:spPr>
            <p:txBody>
              <a:bodyPr anchor="ctr" rtlCol="false" tIns="48876" lIns="48876" bIns="48876" rIns="48876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675815" y="689359"/>
              <a:ext cx="21959466" cy="11434829"/>
              <a:chOff x="0" y="0"/>
              <a:chExt cx="6247007" cy="3252969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247007" cy="3252968"/>
              </a:xfrm>
              <a:custGeom>
                <a:avLst/>
                <a:gdLst/>
                <a:ahLst/>
                <a:cxnLst/>
                <a:rect r="r" b="b" t="t" l="l"/>
                <a:pathLst>
                  <a:path h="3252968" w="6247007">
                    <a:moveTo>
                      <a:pt x="0" y="0"/>
                    </a:moveTo>
                    <a:lnTo>
                      <a:pt x="6247007" y="0"/>
                    </a:lnTo>
                    <a:lnTo>
                      <a:pt x="6247007" y="3252968"/>
                    </a:lnTo>
                    <a:lnTo>
                      <a:pt x="0" y="325296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B5EFE3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6247007" cy="3281544"/>
              </a:xfrm>
              <a:prstGeom prst="rect">
                <a:avLst/>
              </a:prstGeom>
            </p:spPr>
            <p:txBody>
              <a:bodyPr anchor="ctr" rtlCol="false" tIns="48876" lIns="48876" bIns="48876" rIns="48876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0" y="0"/>
              <a:ext cx="4114800" cy="12827209"/>
              <a:chOff x="0" y="0"/>
              <a:chExt cx="812800" cy="253377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2533770"/>
              </a:xfrm>
              <a:custGeom>
                <a:avLst/>
                <a:gdLst/>
                <a:ahLst/>
                <a:cxnLst/>
                <a:rect r="r" b="b" t="t" l="l"/>
                <a:pathLst>
                  <a:path h="253377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533770"/>
                    </a:lnTo>
                    <a:lnTo>
                      <a:pt x="0" y="2533770"/>
                    </a:lnTo>
                    <a:close/>
                  </a:path>
                </a:pathLst>
              </a:custGeom>
              <a:solidFill>
                <a:srgbClr val="508484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28575"/>
                <a:ext cx="812800" cy="256234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260545" y="317890"/>
              <a:ext cx="4114800" cy="12139068"/>
              <a:chOff x="0" y="0"/>
              <a:chExt cx="812800" cy="239784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2397841"/>
              </a:xfrm>
              <a:custGeom>
                <a:avLst/>
                <a:gdLst/>
                <a:ahLst/>
                <a:cxnLst/>
                <a:rect r="r" b="b" t="t" l="l"/>
                <a:pathLst>
                  <a:path h="2397841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397841"/>
                    </a:lnTo>
                    <a:lnTo>
                      <a:pt x="0" y="2397841"/>
                    </a:lnTo>
                    <a:close/>
                  </a:path>
                </a:pathLst>
              </a:custGeom>
              <a:solidFill>
                <a:srgbClr val="7CBBBB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28575"/>
                <a:ext cx="812800" cy="242641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607108" y="689043"/>
              <a:ext cx="4172145" cy="11422256"/>
              <a:chOff x="0" y="0"/>
              <a:chExt cx="824127" cy="2256248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24127" cy="2256248"/>
              </a:xfrm>
              <a:custGeom>
                <a:avLst/>
                <a:gdLst/>
                <a:ahLst/>
                <a:cxnLst/>
                <a:rect r="r" b="b" t="t" l="l"/>
                <a:pathLst>
                  <a:path h="2256248" w="824127">
                    <a:moveTo>
                      <a:pt x="0" y="0"/>
                    </a:moveTo>
                    <a:lnTo>
                      <a:pt x="824127" y="0"/>
                    </a:lnTo>
                    <a:lnTo>
                      <a:pt x="824127" y="2256248"/>
                    </a:lnTo>
                    <a:lnTo>
                      <a:pt x="0" y="2256248"/>
                    </a:lnTo>
                    <a:close/>
                  </a:path>
                </a:pathLst>
              </a:custGeom>
              <a:solidFill>
                <a:srgbClr val="B5EFE3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28575"/>
                <a:ext cx="824127" cy="228482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</p:grpSp>
      <p:sp>
        <p:nvSpPr>
          <p:cNvPr name="TextBox 21" id="21"/>
          <p:cNvSpPr txBox="true"/>
          <p:nvPr/>
        </p:nvSpPr>
        <p:spPr>
          <a:xfrm rot="0">
            <a:off x="5338642" y="1471454"/>
            <a:ext cx="10943665" cy="1102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75"/>
              </a:lnSpc>
            </a:pPr>
            <a:r>
              <a:rPr lang="en-US" b="true" sz="3750" spc="1207">
                <a:solidFill>
                  <a:srgbClr val="27403B"/>
                </a:solidFill>
                <a:latin typeface="Raleway Heavy"/>
                <a:ea typeface="Raleway Heavy"/>
                <a:cs typeface="Raleway Heavy"/>
                <a:sym typeface="Raleway Heavy"/>
              </a:rPr>
              <a:t>1. DIAGNÓSTICO DE LOS PROCESOS ACTUALES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159083" y="3231635"/>
            <a:ext cx="12123224" cy="1080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23"/>
              </a:lnSpc>
            </a:pPr>
            <a:r>
              <a:rPr lang="en-US" sz="1898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Contratación:</a:t>
            </a:r>
          </a:p>
          <a:p>
            <a:pPr algn="l">
              <a:lnSpc>
                <a:spcPts val="2923"/>
              </a:lnSpc>
            </a:pPr>
            <a:r>
              <a:rPr lang="en-US" sz="1898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Se realiza de manera informal, principalmente por recomendación de conocidos. No se utilizan descripciones de puestos ni entrevistas estructuradas. No hay un proceso de inducción.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159083" y="4593196"/>
            <a:ext cx="12441088" cy="1847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72"/>
              </a:lnSpc>
            </a:pPr>
            <a:r>
              <a:rPr lang="en-US" sz="193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Gestión del desempeño:</a:t>
            </a:r>
          </a:p>
          <a:p>
            <a:pPr algn="l">
              <a:lnSpc>
                <a:spcPts val="2972"/>
              </a:lnSpc>
            </a:pPr>
            <a:r>
              <a:rPr lang="en-US" sz="193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No existen evaluaciones formales. Las observaciones sobre el rendimiento son esporádicas y verbales, sin registro ni retroalimentación planificada.</a:t>
            </a:r>
          </a:p>
          <a:p>
            <a:pPr algn="l">
              <a:lnSpc>
                <a:spcPts val="2972"/>
              </a:lnSpc>
            </a:pPr>
          </a:p>
          <a:p>
            <a:pPr algn="l">
              <a:lnSpc>
                <a:spcPts val="2972"/>
              </a:lnSpc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2737939" y="4923637"/>
            <a:ext cx="795763" cy="4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22"/>
              </a:lnSpc>
            </a:pPr>
            <a:r>
              <a:rPr lang="en-US" b="true" sz="2914" spc="17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02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159083" y="6124719"/>
            <a:ext cx="12123224" cy="1806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5"/>
              </a:lnSpc>
            </a:pPr>
            <a:r>
              <a:rPr lang="en-US" sz="1886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Capacitación:</a:t>
            </a:r>
          </a:p>
          <a:p>
            <a:pPr algn="l">
              <a:lnSpc>
                <a:spcPts val="2905"/>
              </a:lnSpc>
            </a:pPr>
            <a:r>
              <a:rPr lang="en-US" sz="1886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La capacitación se da de manera empírica, mediante la observación del personal con mayor experiencia. No hay programas ni materiales de apoyo.</a:t>
            </a:r>
          </a:p>
          <a:p>
            <a:pPr algn="l">
              <a:lnSpc>
                <a:spcPts val="2905"/>
              </a:lnSpc>
            </a:pPr>
          </a:p>
          <a:p>
            <a:pPr algn="l">
              <a:lnSpc>
                <a:spcPts val="2905"/>
              </a:lnSpc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2737939" y="3607460"/>
            <a:ext cx="795763" cy="441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22"/>
              </a:lnSpc>
            </a:pPr>
            <a:r>
              <a:rPr lang="en-US" b="true" sz="2914" spc="44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01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737939" y="6340026"/>
            <a:ext cx="795763" cy="4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22"/>
              </a:lnSpc>
            </a:pPr>
            <a:r>
              <a:rPr lang="en-US" b="true" sz="2914" spc="17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03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159083" y="7682589"/>
            <a:ext cx="12123224" cy="1806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5"/>
              </a:lnSpc>
            </a:pPr>
            <a:r>
              <a:rPr lang="en-US" sz="1886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Retención de personal:</a:t>
            </a:r>
          </a:p>
          <a:p>
            <a:pPr algn="l">
              <a:lnSpc>
                <a:spcPts val="2905"/>
              </a:lnSpc>
            </a:pPr>
            <a:r>
              <a:rPr lang="en-US" sz="1886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No hay estrategias específicas de retención. No se mide la satisfacción laboral ni se ofrecen incentivos. La rotación, aunque no excesiva, ocurre por falta de motivación.</a:t>
            </a:r>
          </a:p>
          <a:p>
            <a:pPr algn="l">
              <a:lnSpc>
                <a:spcPts val="2905"/>
              </a:lnSpc>
            </a:pPr>
          </a:p>
          <a:p>
            <a:pPr algn="l">
              <a:lnSpc>
                <a:spcPts val="2905"/>
              </a:lnSpc>
            </a:pPr>
          </a:p>
        </p:txBody>
      </p:sp>
      <p:sp>
        <p:nvSpPr>
          <p:cNvPr name="TextBox 29" id="29"/>
          <p:cNvSpPr txBox="true"/>
          <p:nvPr/>
        </p:nvSpPr>
        <p:spPr>
          <a:xfrm rot="0">
            <a:off x="2737939" y="7756415"/>
            <a:ext cx="795763" cy="4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22"/>
              </a:lnSpc>
            </a:pPr>
            <a:r>
              <a:rPr lang="en-US" b="true" sz="2914" spc="17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04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82852">
            <a:off x="16098149" y="3195815"/>
            <a:ext cx="2322302" cy="6450839"/>
          </a:xfrm>
          <a:custGeom>
            <a:avLst/>
            <a:gdLst/>
            <a:ahLst/>
            <a:cxnLst/>
            <a:rect r="r" b="b" t="t" l="l"/>
            <a:pathLst>
              <a:path h="6450839" w="2322302">
                <a:moveTo>
                  <a:pt x="0" y="0"/>
                </a:moveTo>
                <a:lnTo>
                  <a:pt x="2322302" y="0"/>
                </a:lnTo>
                <a:lnTo>
                  <a:pt x="2322302" y="6450839"/>
                </a:lnTo>
                <a:lnTo>
                  <a:pt x="0" y="64508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784217" y="6218695"/>
            <a:ext cx="3925584" cy="2705084"/>
          </a:xfrm>
          <a:custGeom>
            <a:avLst/>
            <a:gdLst/>
            <a:ahLst/>
            <a:cxnLst/>
            <a:rect r="r" b="b" t="t" l="l"/>
            <a:pathLst>
              <a:path h="2705084" w="3925584">
                <a:moveTo>
                  <a:pt x="0" y="0"/>
                </a:moveTo>
                <a:lnTo>
                  <a:pt x="3925584" y="0"/>
                </a:lnTo>
                <a:lnTo>
                  <a:pt x="3925584" y="2705085"/>
                </a:lnTo>
                <a:lnTo>
                  <a:pt x="0" y="2705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7573619" y="3340909"/>
            <a:ext cx="2072006" cy="5755572"/>
          </a:xfrm>
          <a:custGeom>
            <a:avLst/>
            <a:gdLst/>
            <a:ahLst/>
            <a:cxnLst/>
            <a:rect r="r" b="b" t="t" l="l"/>
            <a:pathLst>
              <a:path h="5755572" w="2072006">
                <a:moveTo>
                  <a:pt x="0" y="0"/>
                </a:moveTo>
                <a:lnTo>
                  <a:pt x="2072006" y="0"/>
                </a:lnTo>
                <a:lnTo>
                  <a:pt x="2072006" y="5755572"/>
                </a:lnTo>
                <a:lnTo>
                  <a:pt x="0" y="5755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879976">
            <a:off x="3435688" y="2984434"/>
            <a:ext cx="2797541" cy="2792454"/>
          </a:xfrm>
          <a:custGeom>
            <a:avLst/>
            <a:gdLst/>
            <a:ahLst/>
            <a:cxnLst/>
            <a:rect r="r" b="b" t="t" l="l"/>
            <a:pathLst>
              <a:path h="2792454" w="2797541">
                <a:moveTo>
                  <a:pt x="0" y="0"/>
                </a:moveTo>
                <a:lnTo>
                  <a:pt x="2797541" y="0"/>
                </a:lnTo>
                <a:lnTo>
                  <a:pt x="2797541" y="2792454"/>
                </a:lnTo>
                <a:lnTo>
                  <a:pt x="0" y="27924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18145" y="323082"/>
            <a:ext cx="17451709" cy="9630621"/>
            <a:chOff x="0" y="0"/>
            <a:chExt cx="23268945" cy="12840828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13620"/>
              <a:ext cx="23268945" cy="12827209"/>
              <a:chOff x="0" y="0"/>
              <a:chExt cx="6619526" cy="3649071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619526" cy="3649071"/>
              </a:xfrm>
              <a:custGeom>
                <a:avLst/>
                <a:gdLst/>
                <a:ahLst/>
                <a:cxnLst/>
                <a:rect r="r" b="b" t="t" l="l"/>
                <a:pathLst>
                  <a:path h="3649071" w="6619526">
                    <a:moveTo>
                      <a:pt x="0" y="0"/>
                    </a:moveTo>
                    <a:lnTo>
                      <a:pt x="6619526" y="0"/>
                    </a:lnTo>
                    <a:lnTo>
                      <a:pt x="6619526" y="3649071"/>
                    </a:lnTo>
                    <a:lnTo>
                      <a:pt x="0" y="364907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508484"/>
                </a:solidFill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28575"/>
                <a:ext cx="6619526" cy="3677646"/>
              </a:xfrm>
              <a:prstGeom prst="rect">
                <a:avLst/>
              </a:prstGeom>
            </p:spPr>
            <p:txBody>
              <a:bodyPr anchor="ctr" rtlCol="false" tIns="48876" lIns="48876" bIns="48876" rIns="48876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293149" y="306799"/>
              <a:ext cx="22662658" cy="12194998"/>
              <a:chOff x="0" y="0"/>
              <a:chExt cx="6447050" cy="3469221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6447050" cy="3469221"/>
              </a:xfrm>
              <a:custGeom>
                <a:avLst/>
                <a:gdLst/>
                <a:ahLst/>
                <a:cxnLst/>
                <a:rect r="r" b="b" t="t" l="l"/>
                <a:pathLst>
                  <a:path h="3469221" w="6447050">
                    <a:moveTo>
                      <a:pt x="0" y="0"/>
                    </a:moveTo>
                    <a:lnTo>
                      <a:pt x="6447050" y="0"/>
                    </a:lnTo>
                    <a:lnTo>
                      <a:pt x="6447050" y="3469221"/>
                    </a:lnTo>
                    <a:lnTo>
                      <a:pt x="0" y="346922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7CBBBB"/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28575"/>
                <a:ext cx="6447050" cy="3497796"/>
              </a:xfrm>
              <a:prstGeom prst="rect">
                <a:avLst/>
              </a:prstGeom>
            </p:spPr>
            <p:txBody>
              <a:bodyPr anchor="ctr" rtlCol="false" tIns="48876" lIns="48876" bIns="48876" rIns="48876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675815" y="702979"/>
              <a:ext cx="21959466" cy="11434829"/>
              <a:chOff x="0" y="0"/>
              <a:chExt cx="6247007" cy="3252969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6247007" cy="3252968"/>
              </a:xfrm>
              <a:custGeom>
                <a:avLst/>
                <a:gdLst/>
                <a:ahLst/>
                <a:cxnLst/>
                <a:rect r="r" b="b" t="t" l="l"/>
                <a:pathLst>
                  <a:path h="3252968" w="6247007">
                    <a:moveTo>
                      <a:pt x="0" y="0"/>
                    </a:moveTo>
                    <a:lnTo>
                      <a:pt x="6247007" y="0"/>
                    </a:lnTo>
                    <a:lnTo>
                      <a:pt x="6247007" y="3252968"/>
                    </a:lnTo>
                    <a:lnTo>
                      <a:pt x="0" y="325296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B5EFE3"/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28575"/>
                <a:ext cx="6247007" cy="3281544"/>
              </a:xfrm>
              <a:prstGeom prst="rect">
                <a:avLst/>
              </a:prstGeom>
            </p:spPr>
            <p:txBody>
              <a:bodyPr anchor="ctr" rtlCol="false" tIns="48876" lIns="48876" bIns="48876" rIns="48876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sp>
          <p:nvSpPr>
            <p:cNvPr name="Freeform 16" id="16"/>
            <p:cNvSpPr/>
            <p:nvPr/>
          </p:nvSpPr>
          <p:spPr>
            <a:xfrm flipH="false" flipV="false" rot="0">
              <a:off x="0" y="13620"/>
              <a:ext cx="4439970" cy="4439970"/>
            </a:xfrm>
            <a:custGeom>
              <a:avLst/>
              <a:gdLst/>
              <a:ahLst/>
              <a:cxnLst/>
              <a:rect r="r" b="b" t="t" l="l"/>
              <a:pathLst>
                <a:path h="4439970" w="4439970">
                  <a:moveTo>
                    <a:pt x="0" y="0"/>
                  </a:moveTo>
                  <a:lnTo>
                    <a:pt x="4439970" y="0"/>
                  </a:lnTo>
                  <a:lnTo>
                    <a:pt x="4439970" y="4439969"/>
                  </a:lnTo>
                  <a:lnTo>
                    <a:pt x="0" y="4439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5400000">
              <a:off x="18828976" y="0"/>
              <a:ext cx="4439970" cy="4439970"/>
            </a:xfrm>
            <a:custGeom>
              <a:avLst/>
              <a:gdLst/>
              <a:ahLst/>
              <a:cxnLst/>
              <a:rect r="r" b="b" t="t" l="l"/>
              <a:pathLst>
                <a:path h="4439970" w="4439970">
                  <a:moveTo>
                    <a:pt x="0" y="0"/>
                  </a:moveTo>
                  <a:lnTo>
                    <a:pt x="4439969" y="0"/>
                  </a:lnTo>
                  <a:lnTo>
                    <a:pt x="4439969" y="4439970"/>
                  </a:lnTo>
                  <a:lnTo>
                    <a:pt x="0" y="4439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028700" y="4380661"/>
            <a:ext cx="3606241" cy="3606241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5EFE3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44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8981097" y="4380661"/>
            <a:ext cx="3606241" cy="3606241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5EFE3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44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5003381" y="4380661"/>
            <a:ext cx="3606241" cy="3606241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ECC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44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3244562" y="4380661"/>
            <a:ext cx="3606241" cy="3606241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ECC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44"/>
                </a:lnSpc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3150524" y="1367498"/>
            <a:ext cx="11986951" cy="1317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37"/>
              </a:lnSpc>
            </a:pPr>
            <a:r>
              <a:rPr lang="en-US" b="true" sz="4506" spc="1451">
                <a:solidFill>
                  <a:srgbClr val="27403B"/>
                </a:solidFill>
                <a:latin typeface="Raleway Heavy"/>
                <a:ea typeface="Raleway Heavy"/>
                <a:cs typeface="Raleway Heavy"/>
                <a:sym typeface="Raleway Heavy"/>
              </a:rPr>
              <a:t>2. IDENTIFICACIÓN DE ÁREAS DE MEJORA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12767" y="5052668"/>
            <a:ext cx="3038107" cy="3992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82"/>
              </a:lnSpc>
            </a:pPr>
            <a:r>
              <a:rPr lang="en-US" sz="218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- C</a:t>
            </a:r>
            <a:r>
              <a:rPr lang="en-US" sz="218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ontratación poco estructurada: genera incompatibilidad con los requerimientos del puesto.</a:t>
            </a:r>
          </a:p>
          <a:p>
            <a:pPr algn="ctr">
              <a:lnSpc>
                <a:spcPts val="3582"/>
              </a:lnSpc>
            </a:pPr>
            <a:r>
              <a:rPr lang="en-US" sz="218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  <a:p>
            <a:pPr algn="ctr">
              <a:lnSpc>
                <a:spcPts val="3582"/>
              </a:lnSpc>
            </a:pPr>
          </a:p>
          <a:p>
            <a:pPr algn="ctr">
              <a:lnSpc>
                <a:spcPts val="3582"/>
              </a:lnSpc>
            </a:pPr>
          </a:p>
        </p:txBody>
      </p:sp>
      <p:sp>
        <p:nvSpPr>
          <p:cNvPr name="TextBox 32" id="32"/>
          <p:cNvSpPr txBox="true"/>
          <p:nvPr/>
        </p:nvSpPr>
        <p:spPr>
          <a:xfrm rot="0">
            <a:off x="9266847" y="5052668"/>
            <a:ext cx="3038107" cy="2202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82"/>
              </a:lnSpc>
            </a:pPr>
            <a:r>
              <a:rPr lang="en-US" sz="218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- Fal</a:t>
            </a:r>
            <a:r>
              <a:rPr lang="en-US" sz="218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ta de capacitación formal: impacta en la calidad y eficiencia del trabajo.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5288965" y="5052668"/>
            <a:ext cx="3038107" cy="2202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82"/>
              </a:lnSpc>
            </a:pPr>
            <a:r>
              <a:rPr lang="en-US" sz="218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- Ause</a:t>
            </a:r>
            <a:r>
              <a:rPr lang="en-US" sz="218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ncia de evaluación del desempeño: dificulta la mejora continua y el reconocimiento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3244562" y="4838603"/>
            <a:ext cx="3411967" cy="2649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82"/>
              </a:lnSpc>
            </a:pPr>
            <a:r>
              <a:rPr lang="en-US" sz="218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- N</a:t>
            </a:r>
            <a:r>
              <a:rPr lang="en-US" sz="218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 se aplican estrategias de retención ni se evalúa el clima laboral: lo que puede derivar en baja motivación.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F9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836291" y="333297"/>
            <a:ext cx="17451709" cy="9620406"/>
            <a:chOff x="0" y="0"/>
            <a:chExt cx="23268945" cy="1282720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3268945" cy="12827209"/>
              <a:chOff x="0" y="0"/>
              <a:chExt cx="6619526" cy="364907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619526" cy="3649071"/>
              </a:xfrm>
              <a:custGeom>
                <a:avLst/>
                <a:gdLst/>
                <a:ahLst/>
                <a:cxnLst/>
                <a:rect r="r" b="b" t="t" l="l"/>
                <a:pathLst>
                  <a:path h="3649071" w="6619526">
                    <a:moveTo>
                      <a:pt x="0" y="0"/>
                    </a:moveTo>
                    <a:lnTo>
                      <a:pt x="6619526" y="0"/>
                    </a:lnTo>
                    <a:lnTo>
                      <a:pt x="6619526" y="3649071"/>
                    </a:lnTo>
                    <a:lnTo>
                      <a:pt x="0" y="364907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508484"/>
                </a:solidFill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28575"/>
                <a:ext cx="6619526" cy="3677646"/>
              </a:xfrm>
              <a:prstGeom prst="rect">
                <a:avLst/>
              </a:prstGeom>
            </p:spPr>
            <p:txBody>
              <a:bodyPr anchor="ctr" rtlCol="false" tIns="48876" lIns="48876" bIns="48876" rIns="48876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293149" y="293179"/>
              <a:ext cx="22662658" cy="12194998"/>
              <a:chOff x="0" y="0"/>
              <a:chExt cx="6447050" cy="3469221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6447050" cy="3469221"/>
              </a:xfrm>
              <a:custGeom>
                <a:avLst/>
                <a:gdLst/>
                <a:ahLst/>
                <a:cxnLst/>
                <a:rect r="r" b="b" t="t" l="l"/>
                <a:pathLst>
                  <a:path h="3469221" w="6447050">
                    <a:moveTo>
                      <a:pt x="0" y="0"/>
                    </a:moveTo>
                    <a:lnTo>
                      <a:pt x="6447050" y="0"/>
                    </a:lnTo>
                    <a:lnTo>
                      <a:pt x="6447050" y="3469221"/>
                    </a:lnTo>
                    <a:lnTo>
                      <a:pt x="0" y="346922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7CBBBB"/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28575"/>
                <a:ext cx="6447050" cy="3497796"/>
              </a:xfrm>
              <a:prstGeom prst="rect">
                <a:avLst/>
              </a:prstGeom>
            </p:spPr>
            <p:txBody>
              <a:bodyPr anchor="ctr" rtlCol="false" tIns="48876" lIns="48876" bIns="48876" rIns="48876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675815" y="689359"/>
              <a:ext cx="21959466" cy="11434829"/>
              <a:chOff x="0" y="0"/>
              <a:chExt cx="6247007" cy="3252969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247007" cy="3252968"/>
              </a:xfrm>
              <a:custGeom>
                <a:avLst/>
                <a:gdLst/>
                <a:ahLst/>
                <a:cxnLst/>
                <a:rect r="r" b="b" t="t" l="l"/>
                <a:pathLst>
                  <a:path h="3252968" w="6247007">
                    <a:moveTo>
                      <a:pt x="0" y="0"/>
                    </a:moveTo>
                    <a:lnTo>
                      <a:pt x="6247007" y="0"/>
                    </a:lnTo>
                    <a:lnTo>
                      <a:pt x="6247007" y="3252968"/>
                    </a:lnTo>
                    <a:lnTo>
                      <a:pt x="0" y="325296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B5EFE3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6247007" cy="3281544"/>
              </a:xfrm>
              <a:prstGeom prst="rect">
                <a:avLst/>
              </a:prstGeom>
            </p:spPr>
            <p:txBody>
              <a:bodyPr anchor="ctr" rtlCol="false" tIns="48876" lIns="48876" bIns="48876" rIns="48876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0" y="0"/>
              <a:ext cx="4114800" cy="12827209"/>
              <a:chOff x="0" y="0"/>
              <a:chExt cx="812800" cy="253377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2533770"/>
              </a:xfrm>
              <a:custGeom>
                <a:avLst/>
                <a:gdLst/>
                <a:ahLst/>
                <a:cxnLst/>
                <a:rect r="r" b="b" t="t" l="l"/>
                <a:pathLst>
                  <a:path h="253377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533770"/>
                    </a:lnTo>
                    <a:lnTo>
                      <a:pt x="0" y="2533770"/>
                    </a:lnTo>
                    <a:close/>
                  </a:path>
                </a:pathLst>
              </a:custGeom>
              <a:solidFill>
                <a:srgbClr val="508484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28575"/>
                <a:ext cx="812800" cy="256234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260545" y="317890"/>
              <a:ext cx="4114800" cy="12139068"/>
              <a:chOff x="0" y="0"/>
              <a:chExt cx="812800" cy="239784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2397841"/>
              </a:xfrm>
              <a:custGeom>
                <a:avLst/>
                <a:gdLst/>
                <a:ahLst/>
                <a:cxnLst/>
                <a:rect r="r" b="b" t="t" l="l"/>
                <a:pathLst>
                  <a:path h="2397841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397841"/>
                    </a:lnTo>
                    <a:lnTo>
                      <a:pt x="0" y="2397841"/>
                    </a:lnTo>
                    <a:close/>
                  </a:path>
                </a:pathLst>
              </a:custGeom>
              <a:solidFill>
                <a:srgbClr val="7CBBBB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28575"/>
                <a:ext cx="812800" cy="242641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607108" y="689043"/>
              <a:ext cx="4172145" cy="11422256"/>
              <a:chOff x="0" y="0"/>
              <a:chExt cx="824127" cy="2256248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24127" cy="2256248"/>
              </a:xfrm>
              <a:custGeom>
                <a:avLst/>
                <a:gdLst/>
                <a:ahLst/>
                <a:cxnLst/>
                <a:rect r="r" b="b" t="t" l="l"/>
                <a:pathLst>
                  <a:path h="2256248" w="824127">
                    <a:moveTo>
                      <a:pt x="0" y="0"/>
                    </a:moveTo>
                    <a:lnTo>
                      <a:pt x="824127" y="0"/>
                    </a:lnTo>
                    <a:lnTo>
                      <a:pt x="824127" y="2256248"/>
                    </a:lnTo>
                    <a:lnTo>
                      <a:pt x="0" y="2256248"/>
                    </a:lnTo>
                    <a:close/>
                  </a:path>
                </a:pathLst>
              </a:custGeom>
              <a:solidFill>
                <a:srgbClr val="B5EFE3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28575"/>
                <a:ext cx="824127" cy="228482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</p:grpSp>
      <p:sp>
        <p:nvSpPr>
          <p:cNvPr name="TextBox 21" id="21"/>
          <p:cNvSpPr txBox="true"/>
          <p:nvPr/>
        </p:nvSpPr>
        <p:spPr>
          <a:xfrm rot="0">
            <a:off x="1910762" y="1741078"/>
            <a:ext cx="12163551" cy="1366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23"/>
              </a:lnSpc>
            </a:pPr>
            <a:r>
              <a:rPr lang="en-US" b="true" sz="4669" spc="1503">
                <a:solidFill>
                  <a:srgbClr val="27403B"/>
                </a:solidFill>
                <a:latin typeface="Raleway Heavy"/>
                <a:ea typeface="Raleway Heavy"/>
                <a:cs typeface="Raleway Heavy"/>
                <a:sym typeface="Raleway Heavy"/>
              </a:rPr>
              <a:t>3. PROPUESTA DE SOLUCIONES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045283" y="4434643"/>
            <a:ext cx="4636100" cy="2323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95"/>
              </a:lnSpc>
            </a:pPr>
            <a:r>
              <a:rPr lang="en-US" sz="200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- Diseñar perfiles de puesto.</a:t>
            </a:r>
          </a:p>
          <a:p>
            <a:pPr algn="l">
              <a:lnSpc>
                <a:spcPts val="3095"/>
              </a:lnSpc>
            </a:pPr>
            <a:r>
              <a:rPr lang="en-US" sz="200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- Aplicar entrevistas básicas.</a:t>
            </a:r>
          </a:p>
          <a:p>
            <a:pPr algn="just">
              <a:lnSpc>
                <a:spcPts val="3095"/>
              </a:lnSpc>
            </a:pPr>
            <a:r>
              <a:rPr lang="en-US" sz="200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- Elaborar un pequeño manual de bienvenida.</a:t>
            </a:r>
          </a:p>
          <a:p>
            <a:pPr algn="l">
              <a:lnSpc>
                <a:spcPts val="3095"/>
              </a:lnSpc>
            </a:pPr>
          </a:p>
          <a:p>
            <a:pPr algn="l">
              <a:lnSpc>
                <a:spcPts val="3095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1028700" y="3821926"/>
            <a:ext cx="4841301" cy="351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38"/>
              </a:lnSpc>
            </a:pPr>
            <a:r>
              <a:rPr lang="en-US" b="true" sz="2314" spc="562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CONTRATACIÓN: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438797" y="4434643"/>
            <a:ext cx="6184553" cy="2713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95"/>
              </a:lnSpc>
            </a:pPr>
            <a:r>
              <a:rPr lang="en-US" sz="200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- Implementar una hoja semestral con criterios claros (puntualidad, calidad, actitud).</a:t>
            </a:r>
          </a:p>
          <a:p>
            <a:pPr algn="l">
              <a:lnSpc>
                <a:spcPts val="3095"/>
              </a:lnSpc>
            </a:pPr>
            <a:r>
              <a:rPr lang="en-US" sz="200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- Establecer reuniones breves de retroalimentación.</a:t>
            </a:r>
          </a:p>
          <a:p>
            <a:pPr algn="l">
              <a:lnSpc>
                <a:spcPts val="3095"/>
              </a:lnSpc>
            </a:pPr>
          </a:p>
          <a:p>
            <a:pPr algn="l">
              <a:lnSpc>
                <a:spcPts val="3095"/>
              </a:lnSpc>
            </a:pPr>
          </a:p>
          <a:p>
            <a:pPr algn="l">
              <a:lnSpc>
                <a:spcPts val="3095"/>
              </a:lnSpc>
            </a:pPr>
          </a:p>
        </p:txBody>
      </p:sp>
      <p:sp>
        <p:nvSpPr>
          <p:cNvPr name="TextBox 25" id="25"/>
          <p:cNvSpPr txBox="true"/>
          <p:nvPr/>
        </p:nvSpPr>
        <p:spPr>
          <a:xfrm rot="0">
            <a:off x="3045283" y="7081529"/>
            <a:ext cx="4636100" cy="1541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95"/>
              </a:lnSpc>
            </a:pPr>
            <a:r>
              <a:rPr lang="en-US" sz="200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- Crear un calendario de capacitaciones prácticas.</a:t>
            </a:r>
          </a:p>
          <a:p>
            <a:pPr algn="l">
              <a:lnSpc>
                <a:spcPts val="3095"/>
              </a:lnSpc>
            </a:pPr>
            <a:r>
              <a:rPr lang="en-US" sz="200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- Usar a los empleados con más experiencia como formadores.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438797" y="7081529"/>
            <a:ext cx="4636100" cy="2323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95"/>
              </a:lnSpc>
            </a:pPr>
            <a:r>
              <a:rPr lang="en-US" sz="200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- Aplicar una encuesta de satisfacción anual.</a:t>
            </a:r>
          </a:p>
          <a:p>
            <a:pPr algn="l">
              <a:lnSpc>
                <a:spcPts val="3095"/>
              </a:lnSpc>
            </a:pPr>
            <a:r>
              <a:rPr lang="en-US" sz="200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- Ofrecer incentivos como bonos por puntualidad o antigüedad.</a:t>
            </a:r>
          </a:p>
          <a:p>
            <a:pPr algn="l">
              <a:lnSpc>
                <a:spcPts val="3095"/>
              </a:lnSpc>
            </a:pPr>
          </a:p>
          <a:p>
            <a:pPr algn="l">
              <a:lnSpc>
                <a:spcPts val="3095"/>
              </a:lnSpc>
            </a:pPr>
          </a:p>
        </p:txBody>
      </p:sp>
      <p:sp>
        <p:nvSpPr>
          <p:cNvPr name="TextBox 27" id="27"/>
          <p:cNvSpPr txBox="true"/>
          <p:nvPr/>
        </p:nvSpPr>
        <p:spPr>
          <a:xfrm rot="0">
            <a:off x="8040916" y="3830745"/>
            <a:ext cx="6380158" cy="351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38"/>
              </a:lnSpc>
            </a:pPr>
            <a:r>
              <a:rPr lang="en-US" b="true" sz="2314" spc="562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EVALUACIÓN DEL DESEMPEÑO: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28700" y="6582172"/>
            <a:ext cx="4841301" cy="351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38"/>
              </a:lnSpc>
            </a:pPr>
            <a:r>
              <a:rPr lang="en-US" b="true" sz="2314" spc="562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CAPACITACIÓN: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040916" y="6582172"/>
            <a:ext cx="6380158" cy="351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38"/>
              </a:lnSpc>
            </a:pPr>
            <a:r>
              <a:rPr lang="en-US" b="true" sz="2314" spc="562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RETENCIÓN: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F9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379705" y="333297"/>
            <a:ext cx="17451709" cy="9620406"/>
            <a:chOff x="0" y="0"/>
            <a:chExt cx="23268945" cy="1282720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3268945" cy="12827209"/>
              <a:chOff x="0" y="0"/>
              <a:chExt cx="6619526" cy="364907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619526" cy="3649071"/>
              </a:xfrm>
              <a:custGeom>
                <a:avLst/>
                <a:gdLst/>
                <a:ahLst/>
                <a:cxnLst/>
                <a:rect r="r" b="b" t="t" l="l"/>
                <a:pathLst>
                  <a:path h="3649071" w="6619526">
                    <a:moveTo>
                      <a:pt x="0" y="0"/>
                    </a:moveTo>
                    <a:lnTo>
                      <a:pt x="6619526" y="0"/>
                    </a:lnTo>
                    <a:lnTo>
                      <a:pt x="6619526" y="3649071"/>
                    </a:lnTo>
                    <a:lnTo>
                      <a:pt x="0" y="364907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508484"/>
                </a:solidFill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28575"/>
                <a:ext cx="6619526" cy="3677646"/>
              </a:xfrm>
              <a:prstGeom prst="rect">
                <a:avLst/>
              </a:prstGeom>
            </p:spPr>
            <p:txBody>
              <a:bodyPr anchor="ctr" rtlCol="false" tIns="48876" lIns="48876" bIns="48876" rIns="48876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293149" y="293179"/>
              <a:ext cx="22662658" cy="12194998"/>
              <a:chOff x="0" y="0"/>
              <a:chExt cx="6447050" cy="3469221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6447050" cy="3469221"/>
              </a:xfrm>
              <a:custGeom>
                <a:avLst/>
                <a:gdLst/>
                <a:ahLst/>
                <a:cxnLst/>
                <a:rect r="r" b="b" t="t" l="l"/>
                <a:pathLst>
                  <a:path h="3469221" w="6447050">
                    <a:moveTo>
                      <a:pt x="0" y="0"/>
                    </a:moveTo>
                    <a:lnTo>
                      <a:pt x="6447050" y="0"/>
                    </a:lnTo>
                    <a:lnTo>
                      <a:pt x="6447050" y="3469221"/>
                    </a:lnTo>
                    <a:lnTo>
                      <a:pt x="0" y="346922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7CBBBB"/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28575"/>
                <a:ext cx="6447050" cy="3497796"/>
              </a:xfrm>
              <a:prstGeom prst="rect">
                <a:avLst/>
              </a:prstGeom>
            </p:spPr>
            <p:txBody>
              <a:bodyPr anchor="ctr" rtlCol="false" tIns="48876" lIns="48876" bIns="48876" rIns="48876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675815" y="689359"/>
              <a:ext cx="21959466" cy="11434829"/>
              <a:chOff x="0" y="0"/>
              <a:chExt cx="6247007" cy="3252969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247007" cy="3252968"/>
              </a:xfrm>
              <a:custGeom>
                <a:avLst/>
                <a:gdLst/>
                <a:ahLst/>
                <a:cxnLst/>
                <a:rect r="r" b="b" t="t" l="l"/>
                <a:pathLst>
                  <a:path h="3252968" w="6247007">
                    <a:moveTo>
                      <a:pt x="0" y="0"/>
                    </a:moveTo>
                    <a:lnTo>
                      <a:pt x="6247007" y="0"/>
                    </a:lnTo>
                    <a:lnTo>
                      <a:pt x="6247007" y="3252968"/>
                    </a:lnTo>
                    <a:lnTo>
                      <a:pt x="0" y="325296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B5EFE3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6247007" cy="3281544"/>
              </a:xfrm>
              <a:prstGeom prst="rect">
                <a:avLst/>
              </a:prstGeom>
            </p:spPr>
            <p:txBody>
              <a:bodyPr anchor="ctr" rtlCol="false" tIns="48876" lIns="48876" bIns="48876" rIns="48876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0" y="0"/>
              <a:ext cx="4114800" cy="12827209"/>
              <a:chOff x="0" y="0"/>
              <a:chExt cx="812800" cy="253377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2533770"/>
              </a:xfrm>
              <a:custGeom>
                <a:avLst/>
                <a:gdLst/>
                <a:ahLst/>
                <a:cxnLst/>
                <a:rect r="r" b="b" t="t" l="l"/>
                <a:pathLst>
                  <a:path h="253377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533770"/>
                    </a:lnTo>
                    <a:lnTo>
                      <a:pt x="0" y="2533770"/>
                    </a:lnTo>
                    <a:close/>
                  </a:path>
                </a:pathLst>
              </a:custGeom>
              <a:solidFill>
                <a:srgbClr val="508484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28575"/>
                <a:ext cx="812800" cy="256234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260545" y="317890"/>
              <a:ext cx="4114800" cy="12139068"/>
              <a:chOff x="0" y="0"/>
              <a:chExt cx="812800" cy="239784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2397841"/>
              </a:xfrm>
              <a:custGeom>
                <a:avLst/>
                <a:gdLst/>
                <a:ahLst/>
                <a:cxnLst/>
                <a:rect r="r" b="b" t="t" l="l"/>
                <a:pathLst>
                  <a:path h="2397841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397841"/>
                    </a:lnTo>
                    <a:lnTo>
                      <a:pt x="0" y="2397841"/>
                    </a:lnTo>
                    <a:close/>
                  </a:path>
                </a:pathLst>
              </a:custGeom>
              <a:solidFill>
                <a:srgbClr val="7CBBBB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28575"/>
                <a:ext cx="812800" cy="242641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607108" y="689043"/>
              <a:ext cx="4172145" cy="11422256"/>
              <a:chOff x="0" y="0"/>
              <a:chExt cx="824127" cy="2256248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24127" cy="2256248"/>
              </a:xfrm>
              <a:custGeom>
                <a:avLst/>
                <a:gdLst/>
                <a:ahLst/>
                <a:cxnLst/>
                <a:rect r="r" b="b" t="t" l="l"/>
                <a:pathLst>
                  <a:path h="2256248" w="824127">
                    <a:moveTo>
                      <a:pt x="0" y="0"/>
                    </a:moveTo>
                    <a:lnTo>
                      <a:pt x="824127" y="0"/>
                    </a:lnTo>
                    <a:lnTo>
                      <a:pt x="824127" y="2256248"/>
                    </a:lnTo>
                    <a:lnTo>
                      <a:pt x="0" y="2256248"/>
                    </a:lnTo>
                    <a:close/>
                  </a:path>
                </a:pathLst>
              </a:custGeom>
              <a:solidFill>
                <a:srgbClr val="B5EFE3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28575"/>
                <a:ext cx="824127" cy="228482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</p:grpSp>
      <p:sp>
        <p:nvSpPr>
          <p:cNvPr name="TextBox 21" id="21"/>
          <p:cNvSpPr txBox="true"/>
          <p:nvPr/>
        </p:nvSpPr>
        <p:spPr>
          <a:xfrm rot="0">
            <a:off x="1189283" y="1205306"/>
            <a:ext cx="12622254" cy="1359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8"/>
              </a:lnSpc>
            </a:pPr>
            <a:r>
              <a:rPr lang="en-US" b="true" sz="4665" spc="1502">
                <a:solidFill>
                  <a:srgbClr val="27403B"/>
                </a:solidFill>
                <a:latin typeface="Raleway Heavy"/>
                <a:ea typeface="Raleway Heavy"/>
                <a:cs typeface="Raleway Heavy"/>
                <a:sym typeface="Raleway Heavy"/>
              </a:rPr>
              <a:t>4.DESARROLLO DE PLAN DE IMPLEMENTACIÓN</a:t>
            </a:r>
          </a:p>
        </p:txBody>
      </p:sp>
      <p:graphicFrame>
        <p:nvGraphicFramePr>
          <p:cNvPr name="Table 22" id="22"/>
          <p:cNvGraphicFramePr>
            <a:graphicFrameLocks noGrp="true"/>
          </p:cNvGraphicFramePr>
          <p:nvPr/>
        </p:nvGraphicFramePr>
        <p:xfrm>
          <a:off x="2108972" y="2895372"/>
          <a:ext cx="11907321" cy="5997606"/>
        </p:xfrm>
        <a:graphic>
          <a:graphicData uri="http://schemas.openxmlformats.org/drawingml/2006/table">
            <a:tbl>
              <a:tblPr/>
              <a:tblGrid>
                <a:gridCol w="2369605"/>
                <a:gridCol w="2861662"/>
                <a:gridCol w="2549733"/>
                <a:gridCol w="1912601"/>
                <a:gridCol w="2213719"/>
              </a:tblGrid>
              <a:tr h="69657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4"/>
                        </a:lnSpc>
                        <a:defRPr/>
                      </a:pPr>
                      <a:r>
                        <a:rPr lang="en-US" sz="1829" b="true">
                          <a:solidFill>
                            <a:srgbClr val="B4583C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OBJETIVO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86"/>
                        </a:lnSpc>
                        <a:defRPr/>
                      </a:pPr>
                      <a:r>
                        <a:rPr lang="en-US" sz="1729" b="true">
                          <a:solidFill>
                            <a:srgbClr val="B4583C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ACCIÓN ESPECÍFICA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62"/>
                        </a:lnSpc>
                        <a:defRPr/>
                      </a:pPr>
                      <a:r>
                        <a:rPr lang="en-US" sz="1929" b="true">
                          <a:solidFill>
                            <a:srgbClr val="B4583C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TIEMPO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86"/>
                        </a:lnSpc>
                        <a:defRPr/>
                      </a:pPr>
                      <a:r>
                        <a:rPr lang="en-US" sz="1729" b="true">
                          <a:solidFill>
                            <a:srgbClr val="B4583C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RESPONSABLE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62"/>
                        </a:lnSpc>
                        <a:defRPr/>
                      </a:pPr>
                      <a:r>
                        <a:rPr lang="en-US" sz="1929" b="true">
                          <a:solidFill>
                            <a:srgbClr val="B4583C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RECURSOS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E"/>
                    </a:solidFill>
                  </a:tcPr>
                </a:tc>
              </a:tr>
              <a:tr h="119383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248"/>
                        </a:lnSpc>
                        <a:defRPr/>
                      </a:pPr>
                      <a:r>
                        <a:rPr lang="en-US" sz="162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Formalizar el proceso de contratación 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276"/>
                        </a:lnSpc>
                        <a:defRPr/>
                      </a:pPr>
                      <a:r>
                        <a:rPr lang="en-US" sz="164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Crear perfiles de puesto y formatos de entrevista 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52"/>
                        </a:lnSpc>
                        <a:defRPr/>
                      </a:pPr>
                      <a:r>
                        <a:rPr lang="en-US" sz="184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semana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14"/>
                        </a:lnSpc>
                        <a:defRPr/>
                      </a:pPr>
                      <a:r>
                        <a:rPr lang="en-US" sz="174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Encargada administrativa 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248"/>
                        </a:lnSpc>
                        <a:defRPr/>
                      </a:pPr>
                      <a:r>
                        <a:rPr lang="en-US" sz="162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Computadora, plantillas impresas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23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248"/>
                        </a:lnSpc>
                        <a:defRPr/>
                      </a:pPr>
                      <a:r>
                        <a:rPr lang="en-US" sz="162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Capacitación estructurada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276"/>
                        </a:lnSpc>
                        <a:defRPr/>
                      </a:pPr>
                      <a:r>
                        <a:rPr lang="en-US" sz="164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Diseñar un temario básico mensual por área 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52"/>
                        </a:lnSpc>
                        <a:defRPr/>
                      </a:pPr>
                      <a:r>
                        <a:rPr lang="en-US" sz="184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mes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276"/>
                        </a:lnSpc>
                        <a:defRPr/>
                      </a:pPr>
                      <a:r>
                        <a:rPr lang="en-US" sz="164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Panadero jefe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86"/>
                        </a:lnSpc>
                        <a:defRPr/>
                      </a:pPr>
                      <a:r>
                        <a:rPr lang="en-US" sz="172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Tiempo del personal, manuales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521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4"/>
                        </a:lnSpc>
                        <a:defRPr/>
                      </a:pPr>
                      <a:r>
                        <a:rPr lang="en-US" sz="182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Evaluar el desempeño 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276"/>
                        </a:lnSpc>
                        <a:defRPr/>
                      </a:pPr>
                      <a:r>
                        <a:rPr lang="en-US" sz="164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Elaborar y aplicar hoja de evaluación semestral 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138"/>
                        </a:lnSpc>
                        <a:defRPr/>
                      </a:pPr>
                      <a:r>
                        <a:rPr lang="en-US" sz="154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semanas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138"/>
                        </a:lnSpc>
                        <a:defRPr/>
                      </a:pPr>
                      <a:r>
                        <a:rPr lang="en-US" sz="154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Administradora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Formato impreso 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473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62"/>
                        </a:lnSpc>
                        <a:defRPr/>
                      </a:pPr>
                      <a:r>
                        <a:rPr lang="en-US" sz="192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Mejorar la retención 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52"/>
                        </a:lnSpc>
                        <a:defRPr/>
                      </a:pPr>
                      <a:r>
                        <a:rPr lang="en-US" sz="184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Aplicar encuesta y lanzar incentivo mensual 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14"/>
                        </a:lnSpc>
                        <a:defRPr/>
                      </a:pPr>
                      <a:r>
                        <a:rPr lang="en-US" sz="174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semanas 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828"/>
                        </a:lnSpc>
                        <a:defRPr/>
                      </a:pPr>
                      <a:r>
                        <a:rPr lang="en-US" sz="204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Dueñas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86"/>
                        </a:lnSpc>
                        <a:defRPr/>
                      </a:pPr>
                      <a:r>
                        <a:rPr lang="en-US" sz="172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Caja chica, hoja de encuesta 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F9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379705" y="333297"/>
            <a:ext cx="17451709" cy="9620406"/>
            <a:chOff x="0" y="0"/>
            <a:chExt cx="23268945" cy="1282720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3268945" cy="12827209"/>
              <a:chOff x="0" y="0"/>
              <a:chExt cx="6619526" cy="364907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619526" cy="3649071"/>
              </a:xfrm>
              <a:custGeom>
                <a:avLst/>
                <a:gdLst/>
                <a:ahLst/>
                <a:cxnLst/>
                <a:rect r="r" b="b" t="t" l="l"/>
                <a:pathLst>
                  <a:path h="3649071" w="6619526">
                    <a:moveTo>
                      <a:pt x="0" y="0"/>
                    </a:moveTo>
                    <a:lnTo>
                      <a:pt x="6619526" y="0"/>
                    </a:lnTo>
                    <a:lnTo>
                      <a:pt x="6619526" y="3649071"/>
                    </a:lnTo>
                    <a:lnTo>
                      <a:pt x="0" y="364907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508484"/>
                </a:solidFill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28575"/>
                <a:ext cx="6619526" cy="3677646"/>
              </a:xfrm>
              <a:prstGeom prst="rect">
                <a:avLst/>
              </a:prstGeom>
            </p:spPr>
            <p:txBody>
              <a:bodyPr anchor="ctr" rtlCol="false" tIns="48876" lIns="48876" bIns="48876" rIns="48876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293149" y="293179"/>
              <a:ext cx="22662658" cy="12194998"/>
              <a:chOff x="0" y="0"/>
              <a:chExt cx="6447050" cy="3469221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6447050" cy="3469221"/>
              </a:xfrm>
              <a:custGeom>
                <a:avLst/>
                <a:gdLst/>
                <a:ahLst/>
                <a:cxnLst/>
                <a:rect r="r" b="b" t="t" l="l"/>
                <a:pathLst>
                  <a:path h="3469221" w="6447050">
                    <a:moveTo>
                      <a:pt x="0" y="0"/>
                    </a:moveTo>
                    <a:lnTo>
                      <a:pt x="6447050" y="0"/>
                    </a:lnTo>
                    <a:lnTo>
                      <a:pt x="6447050" y="3469221"/>
                    </a:lnTo>
                    <a:lnTo>
                      <a:pt x="0" y="346922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7CBBBB"/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28575"/>
                <a:ext cx="6447050" cy="3497796"/>
              </a:xfrm>
              <a:prstGeom prst="rect">
                <a:avLst/>
              </a:prstGeom>
            </p:spPr>
            <p:txBody>
              <a:bodyPr anchor="ctr" rtlCol="false" tIns="48876" lIns="48876" bIns="48876" rIns="48876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675815" y="689359"/>
              <a:ext cx="21959466" cy="11434829"/>
              <a:chOff x="0" y="0"/>
              <a:chExt cx="6247007" cy="3252969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247007" cy="3252968"/>
              </a:xfrm>
              <a:custGeom>
                <a:avLst/>
                <a:gdLst/>
                <a:ahLst/>
                <a:cxnLst/>
                <a:rect r="r" b="b" t="t" l="l"/>
                <a:pathLst>
                  <a:path h="3252968" w="6247007">
                    <a:moveTo>
                      <a:pt x="0" y="0"/>
                    </a:moveTo>
                    <a:lnTo>
                      <a:pt x="6247007" y="0"/>
                    </a:lnTo>
                    <a:lnTo>
                      <a:pt x="6247007" y="3252968"/>
                    </a:lnTo>
                    <a:lnTo>
                      <a:pt x="0" y="325296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B5EFE3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6247007" cy="3281544"/>
              </a:xfrm>
              <a:prstGeom prst="rect">
                <a:avLst/>
              </a:prstGeom>
            </p:spPr>
            <p:txBody>
              <a:bodyPr anchor="ctr" rtlCol="false" tIns="48876" lIns="48876" bIns="48876" rIns="48876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0" y="0"/>
              <a:ext cx="4114800" cy="12827209"/>
              <a:chOff x="0" y="0"/>
              <a:chExt cx="812800" cy="253377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2533770"/>
              </a:xfrm>
              <a:custGeom>
                <a:avLst/>
                <a:gdLst/>
                <a:ahLst/>
                <a:cxnLst/>
                <a:rect r="r" b="b" t="t" l="l"/>
                <a:pathLst>
                  <a:path h="253377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533770"/>
                    </a:lnTo>
                    <a:lnTo>
                      <a:pt x="0" y="2533770"/>
                    </a:lnTo>
                    <a:close/>
                  </a:path>
                </a:pathLst>
              </a:custGeom>
              <a:solidFill>
                <a:srgbClr val="508484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28575"/>
                <a:ext cx="812800" cy="256234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260545" y="317890"/>
              <a:ext cx="4114800" cy="12139068"/>
              <a:chOff x="0" y="0"/>
              <a:chExt cx="812800" cy="239784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2397841"/>
              </a:xfrm>
              <a:custGeom>
                <a:avLst/>
                <a:gdLst/>
                <a:ahLst/>
                <a:cxnLst/>
                <a:rect r="r" b="b" t="t" l="l"/>
                <a:pathLst>
                  <a:path h="2397841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397841"/>
                    </a:lnTo>
                    <a:lnTo>
                      <a:pt x="0" y="2397841"/>
                    </a:lnTo>
                    <a:close/>
                  </a:path>
                </a:pathLst>
              </a:custGeom>
              <a:solidFill>
                <a:srgbClr val="7CBBBB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28575"/>
                <a:ext cx="812800" cy="242641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607108" y="689043"/>
              <a:ext cx="4172145" cy="11422256"/>
              <a:chOff x="0" y="0"/>
              <a:chExt cx="824127" cy="2256248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24127" cy="2256248"/>
              </a:xfrm>
              <a:custGeom>
                <a:avLst/>
                <a:gdLst/>
                <a:ahLst/>
                <a:cxnLst/>
                <a:rect r="r" b="b" t="t" l="l"/>
                <a:pathLst>
                  <a:path h="2256248" w="824127">
                    <a:moveTo>
                      <a:pt x="0" y="0"/>
                    </a:moveTo>
                    <a:lnTo>
                      <a:pt x="824127" y="0"/>
                    </a:lnTo>
                    <a:lnTo>
                      <a:pt x="824127" y="2256248"/>
                    </a:lnTo>
                    <a:lnTo>
                      <a:pt x="0" y="2256248"/>
                    </a:lnTo>
                    <a:close/>
                  </a:path>
                </a:pathLst>
              </a:custGeom>
              <a:solidFill>
                <a:srgbClr val="B5EFE3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28575"/>
                <a:ext cx="824127" cy="228482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</p:grpSp>
      <p:sp>
        <p:nvSpPr>
          <p:cNvPr name="TextBox 21" id="21"/>
          <p:cNvSpPr txBox="true"/>
          <p:nvPr/>
        </p:nvSpPr>
        <p:spPr>
          <a:xfrm rot="0">
            <a:off x="1189283" y="1205306"/>
            <a:ext cx="12622254" cy="692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8"/>
              </a:lnSpc>
            </a:pPr>
            <a:r>
              <a:rPr lang="en-US" b="true" sz="4665" spc="1502">
                <a:solidFill>
                  <a:srgbClr val="27403B"/>
                </a:solidFill>
                <a:latin typeface="Raleway Heavy"/>
                <a:ea typeface="Raleway Heavy"/>
                <a:cs typeface="Raleway Heavy"/>
                <a:sym typeface="Raleway Heavy"/>
              </a:rPr>
              <a:t>5.EVALUACIÓN DE IMPACTO</a:t>
            </a:r>
          </a:p>
        </p:txBody>
      </p:sp>
      <p:graphicFrame>
        <p:nvGraphicFramePr>
          <p:cNvPr name="Table 22" id="22"/>
          <p:cNvGraphicFramePr>
            <a:graphicFrameLocks noGrp="true"/>
          </p:cNvGraphicFramePr>
          <p:nvPr/>
        </p:nvGraphicFramePr>
        <p:xfrm>
          <a:off x="2108972" y="2550221"/>
          <a:ext cx="11907321" cy="5992475"/>
        </p:xfrm>
        <a:graphic>
          <a:graphicData uri="http://schemas.openxmlformats.org/drawingml/2006/table">
            <a:tbl>
              <a:tblPr/>
              <a:tblGrid>
                <a:gridCol w="3626224"/>
                <a:gridCol w="4379222"/>
                <a:gridCol w="3901875"/>
              </a:tblGrid>
              <a:tr h="74919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938"/>
                        </a:lnSpc>
                        <a:defRPr/>
                      </a:pPr>
                      <a:r>
                        <a:rPr lang="en-US" sz="2129" b="true">
                          <a:solidFill>
                            <a:srgbClr val="B4583C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INDICADOR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076"/>
                        </a:lnSpc>
                        <a:defRPr/>
                      </a:pPr>
                      <a:r>
                        <a:rPr lang="en-US" sz="2229" b="true">
                          <a:solidFill>
                            <a:srgbClr val="B4583C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FRECUENCIA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14"/>
                        </a:lnSpc>
                        <a:defRPr/>
                      </a:pPr>
                      <a:r>
                        <a:rPr lang="en-US" sz="2329" b="true">
                          <a:solidFill>
                            <a:srgbClr val="B4583C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META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E"/>
                    </a:solidFill>
                  </a:tcPr>
                </a:tc>
              </a:tr>
              <a:tr h="88463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2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Tasa de rotación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966"/>
                        </a:lnSpc>
                        <a:defRPr/>
                      </a:pPr>
                      <a:r>
                        <a:rPr lang="en-US" sz="214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Trimestral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966"/>
                        </a:lnSpc>
                        <a:defRPr/>
                      </a:pPr>
                      <a:r>
                        <a:rPr lang="en-US" sz="214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Reducir en 20% anual 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53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62"/>
                        </a:lnSpc>
                        <a:defRPr/>
                      </a:pPr>
                      <a:r>
                        <a:rPr lang="en-US" sz="192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Nivel de satisfacción laboral 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104"/>
                        </a:lnSpc>
                        <a:defRPr/>
                      </a:pPr>
                      <a:r>
                        <a:rPr lang="en-US" sz="224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Anual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966"/>
                        </a:lnSpc>
                        <a:defRPr/>
                      </a:pPr>
                      <a:r>
                        <a:rPr lang="en-US" sz="214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Alcanzar 80% satisfacción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04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938"/>
                        </a:lnSpc>
                        <a:defRPr/>
                      </a:pPr>
                      <a:r>
                        <a:rPr lang="en-US" sz="212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Asistencia a capacitaciones 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966"/>
                        </a:lnSpc>
                        <a:defRPr/>
                      </a:pPr>
                      <a:r>
                        <a:rPr lang="en-US" sz="214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Mensual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90"/>
                        </a:lnSpc>
                        <a:defRPr/>
                      </a:pPr>
                      <a:r>
                        <a:rPr lang="en-US" sz="194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100% de participación 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06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076"/>
                        </a:lnSpc>
                        <a:defRPr/>
                      </a:pPr>
                      <a:r>
                        <a:rPr lang="en-US" sz="222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Aplicación de evaluación de desempeño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104"/>
                        </a:lnSpc>
                        <a:defRPr/>
                      </a:pPr>
                      <a:r>
                        <a:rPr lang="en-US" sz="224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Semestral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828"/>
                        </a:lnSpc>
                        <a:defRPr/>
                      </a:pPr>
                      <a:r>
                        <a:rPr lang="en-US" sz="204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100% del personal evaluado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4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79705" y="333297"/>
            <a:ext cx="17451709" cy="9620406"/>
            <a:chOff x="0" y="0"/>
            <a:chExt cx="23268945" cy="1282720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3268945" cy="12827209"/>
              <a:chOff x="0" y="0"/>
              <a:chExt cx="6619526" cy="364907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619526" cy="3649071"/>
              </a:xfrm>
              <a:custGeom>
                <a:avLst/>
                <a:gdLst/>
                <a:ahLst/>
                <a:cxnLst/>
                <a:rect r="r" b="b" t="t" l="l"/>
                <a:pathLst>
                  <a:path h="3649071" w="6619526">
                    <a:moveTo>
                      <a:pt x="0" y="0"/>
                    </a:moveTo>
                    <a:lnTo>
                      <a:pt x="6619526" y="0"/>
                    </a:lnTo>
                    <a:lnTo>
                      <a:pt x="6619526" y="3649071"/>
                    </a:lnTo>
                    <a:lnTo>
                      <a:pt x="0" y="364907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508484"/>
                </a:solidFill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28575"/>
                <a:ext cx="6619526" cy="3677646"/>
              </a:xfrm>
              <a:prstGeom prst="rect">
                <a:avLst/>
              </a:prstGeom>
            </p:spPr>
            <p:txBody>
              <a:bodyPr anchor="ctr" rtlCol="false" tIns="48876" lIns="48876" bIns="48876" rIns="48876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293149" y="293179"/>
              <a:ext cx="22662658" cy="12194998"/>
              <a:chOff x="0" y="0"/>
              <a:chExt cx="6447050" cy="3469221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6447050" cy="3469221"/>
              </a:xfrm>
              <a:custGeom>
                <a:avLst/>
                <a:gdLst/>
                <a:ahLst/>
                <a:cxnLst/>
                <a:rect r="r" b="b" t="t" l="l"/>
                <a:pathLst>
                  <a:path h="3469221" w="6447050">
                    <a:moveTo>
                      <a:pt x="0" y="0"/>
                    </a:moveTo>
                    <a:lnTo>
                      <a:pt x="6447050" y="0"/>
                    </a:lnTo>
                    <a:lnTo>
                      <a:pt x="6447050" y="3469221"/>
                    </a:lnTo>
                    <a:lnTo>
                      <a:pt x="0" y="346922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7CBBBB"/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28575"/>
                <a:ext cx="6447050" cy="3497796"/>
              </a:xfrm>
              <a:prstGeom prst="rect">
                <a:avLst/>
              </a:prstGeom>
            </p:spPr>
            <p:txBody>
              <a:bodyPr anchor="ctr" rtlCol="false" tIns="48876" lIns="48876" bIns="48876" rIns="48876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675815" y="689359"/>
              <a:ext cx="21959466" cy="11434829"/>
              <a:chOff x="0" y="0"/>
              <a:chExt cx="6247007" cy="3252969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247007" cy="3252968"/>
              </a:xfrm>
              <a:custGeom>
                <a:avLst/>
                <a:gdLst/>
                <a:ahLst/>
                <a:cxnLst/>
                <a:rect r="r" b="b" t="t" l="l"/>
                <a:pathLst>
                  <a:path h="3252968" w="6247007">
                    <a:moveTo>
                      <a:pt x="0" y="0"/>
                    </a:moveTo>
                    <a:lnTo>
                      <a:pt x="6247007" y="0"/>
                    </a:lnTo>
                    <a:lnTo>
                      <a:pt x="6247007" y="3252968"/>
                    </a:lnTo>
                    <a:lnTo>
                      <a:pt x="0" y="325296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B5EFE3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6247007" cy="3281544"/>
              </a:xfrm>
              <a:prstGeom prst="rect">
                <a:avLst/>
              </a:prstGeom>
            </p:spPr>
            <p:txBody>
              <a:bodyPr anchor="ctr" rtlCol="false" tIns="48876" lIns="48876" bIns="48876" rIns="48876"/>
              <a:lstStyle/>
              <a:p>
                <a:pPr algn="ctr">
                  <a:lnSpc>
                    <a:spcPts val="2344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-10800000">
              <a:off x="18828976" y="8387239"/>
              <a:ext cx="4439970" cy="4439970"/>
            </a:xfrm>
            <a:custGeom>
              <a:avLst/>
              <a:gdLst/>
              <a:ahLst/>
              <a:cxnLst/>
              <a:rect r="r" b="b" t="t" l="l"/>
              <a:pathLst>
                <a:path h="4439970" w="4439970">
                  <a:moveTo>
                    <a:pt x="0" y="0"/>
                  </a:moveTo>
                  <a:lnTo>
                    <a:pt x="4439969" y="0"/>
                  </a:lnTo>
                  <a:lnTo>
                    <a:pt x="4439969" y="4439970"/>
                  </a:lnTo>
                  <a:lnTo>
                    <a:pt x="0" y="4439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439970" cy="4439970"/>
            </a:xfrm>
            <a:custGeom>
              <a:avLst/>
              <a:gdLst/>
              <a:ahLst/>
              <a:cxnLst/>
              <a:rect r="r" b="b" t="t" l="l"/>
              <a:pathLst>
                <a:path h="4439970" w="4439970">
                  <a:moveTo>
                    <a:pt x="0" y="0"/>
                  </a:moveTo>
                  <a:lnTo>
                    <a:pt x="4439970" y="0"/>
                  </a:lnTo>
                  <a:lnTo>
                    <a:pt x="4439970" y="4439970"/>
                  </a:lnTo>
                  <a:lnTo>
                    <a:pt x="0" y="4439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539945" y="1882284"/>
            <a:ext cx="15131228" cy="1054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37"/>
              </a:lnSpc>
            </a:pPr>
            <a:r>
              <a:rPr lang="en-US" b="true" sz="7137" spc="2298">
                <a:solidFill>
                  <a:srgbClr val="27403B"/>
                </a:solidFill>
                <a:latin typeface="Raleway Heavy"/>
                <a:ea typeface="Raleway Heavy"/>
                <a:cs typeface="Raleway Heavy"/>
                <a:sym typeface="Raleway Heavy"/>
              </a:rPr>
              <a:t>CONCLUSIÓN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546670" y="3315463"/>
            <a:ext cx="13117778" cy="4843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5"/>
              </a:lnSpc>
            </a:pPr>
            <a:r>
              <a:rPr lang="en-US" sz="263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Panaderí</a:t>
            </a:r>
            <a:r>
              <a:rPr lang="en-US" sz="263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 El Trigal es un emprendimiento familiar que, partiendo de la experiencia, la pasión y el esfuerzo, ha logrado consolidarse como una microempresa reconocida en su comunidad. Desde sus humildes inicios en 2018, ha mantenido un firme compromiso con la calidad y la tradición, lo que le ha permitido crecer de forma orgánica y ganarse la confianza de sus clientes. Hoy, con una base sólida y un equipo comprometido, la panadería se enfoca en mejorar su gestión interna, especialmente en el área de recursos humanos, a un crecimiento sostenible y a ofrecer mejores condiciones laborales, sin perder su esencia artesanal y comunitaria.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DAGnwOQFHkA</dc:identifier>
  <dcterms:modified xsi:type="dcterms:W3CDTF">2011-08-01T06:04:30Z</dcterms:modified>
  <cp:revision>1</cp:revision>
  <dc:title>proyecto final</dc:title>
</cp:coreProperties>
</file>